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Lst>
  <p:sldSz cx="5689600" cy="8216900"/>
  <p:notesSz cx="5689600" cy="82169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0" autoAdjust="0"/>
    <p:restoredTop sz="94660"/>
  </p:normalViewPr>
  <p:slideViewPr>
    <p:cSldViewPr>
      <p:cViewPr varScale="1">
        <p:scale>
          <a:sx n="54" d="100"/>
          <a:sy n="54" d="100"/>
        </p:scale>
        <p:origin x="274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그룹 6">
            <a:extLst>
              <a:ext uri="{FF2B5EF4-FFF2-40B4-BE49-F238E27FC236}">
                <a16:creationId xmlns:a16="http://schemas.microsoft.com/office/drawing/2014/main" id="{D7A402D6-793B-4D33-AFB0-067C1554A3FD}"/>
              </a:ext>
            </a:extLst>
          </p:cNvPr>
          <p:cNvGrpSpPr/>
          <p:nvPr/>
        </p:nvGrpSpPr>
        <p:grpSpPr>
          <a:xfrm>
            <a:off x="0" y="0"/>
            <a:ext cx="5669089" cy="8208000"/>
            <a:chOff x="0" y="0"/>
            <a:chExt cx="5669089" cy="8208000"/>
          </a:xfrm>
        </p:grpSpPr>
        <p:sp>
          <p:nvSpPr>
            <p:cNvPr id="22" name="object 22"/>
            <p:cNvSpPr/>
            <p:nvPr/>
          </p:nvSpPr>
          <p:spPr>
            <a:xfrm>
              <a:off x="0" y="1609995"/>
              <a:ext cx="5669089" cy="6598005"/>
            </a:xfrm>
            <a:custGeom>
              <a:avLst/>
              <a:gdLst/>
              <a:ahLst/>
              <a:cxnLst/>
              <a:rect l="l" t="t" r="r" b="b"/>
              <a:pathLst>
                <a:path w="5582653" h="6598005">
                  <a:moveTo>
                    <a:pt x="5582653" y="6136855"/>
                  </a:moveTo>
                  <a:lnTo>
                    <a:pt x="320294" y="6136855"/>
                  </a:lnTo>
                  <a:lnTo>
                    <a:pt x="320294" y="0"/>
                  </a:lnTo>
                  <a:lnTo>
                    <a:pt x="0" y="0"/>
                  </a:lnTo>
                  <a:lnTo>
                    <a:pt x="0" y="6598001"/>
                  </a:lnTo>
                  <a:lnTo>
                    <a:pt x="5582653" y="6598001"/>
                  </a:lnTo>
                  <a:lnTo>
                    <a:pt x="5582653" y="6136855"/>
                  </a:lnTo>
                  <a:close/>
                </a:path>
              </a:pathLst>
            </a:custGeom>
            <a:solidFill>
              <a:srgbClr val="4CC8F3"/>
            </a:solidFill>
          </p:spPr>
          <p:txBody>
            <a:bodyPr wrap="square" lIns="0" tIns="0" rIns="0" bIns="0" rtlCol="0">
              <a:noAutofit/>
            </a:bodyPr>
            <a:lstStyle/>
            <a:p>
              <a:endParaRPr/>
            </a:p>
          </p:txBody>
        </p:sp>
        <p:sp>
          <p:nvSpPr>
            <p:cNvPr id="23" name="object 23"/>
            <p:cNvSpPr/>
            <p:nvPr/>
          </p:nvSpPr>
          <p:spPr>
            <a:xfrm>
              <a:off x="21070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24" name="object 24"/>
            <p:cNvSpPr/>
            <p:nvPr/>
          </p:nvSpPr>
          <p:spPr>
            <a:xfrm>
              <a:off x="569649" y="17823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5" name="object 25"/>
            <p:cNvSpPr/>
            <p:nvPr/>
          </p:nvSpPr>
          <p:spPr>
            <a:xfrm>
              <a:off x="932831" y="18538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26" name="object 26"/>
            <p:cNvSpPr/>
            <p:nvPr/>
          </p:nvSpPr>
          <p:spPr>
            <a:xfrm>
              <a:off x="1236894" y="18230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7" y="103950"/>
                  </a:lnTo>
                  <a:lnTo>
                    <a:pt x="8127" y="352489"/>
                  </a:lnTo>
                  <a:lnTo>
                    <a:pt x="11391" y="397968"/>
                  </a:lnTo>
                </a:path>
              </a:pathLst>
            </a:custGeom>
            <a:ln w="12699">
              <a:solidFill>
                <a:srgbClr val="96989A"/>
              </a:solidFill>
            </a:ln>
          </p:spPr>
          <p:txBody>
            <a:bodyPr wrap="square" lIns="0" tIns="0" rIns="0" bIns="0" rtlCol="0">
              <a:noAutofit/>
            </a:bodyPr>
            <a:lstStyle/>
            <a:p>
              <a:endParaRPr/>
            </a:p>
          </p:txBody>
        </p:sp>
        <p:sp>
          <p:nvSpPr>
            <p:cNvPr id="27" name="object 27"/>
            <p:cNvSpPr/>
            <p:nvPr/>
          </p:nvSpPr>
          <p:spPr>
            <a:xfrm>
              <a:off x="1242584" y="18329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8" name="object 28"/>
            <p:cNvSpPr/>
            <p:nvPr/>
          </p:nvSpPr>
          <p:spPr>
            <a:xfrm>
              <a:off x="589182" y="1812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9" name="object 29"/>
            <p:cNvSpPr/>
            <p:nvPr/>
          </p:nvSpPr>
          <p:spPr>
            <a:xfrm>
              <a:off x="598948" y="22209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2" name="object 32"/>
            <p:cNvSpPr/>
            <p:nvPr/>
          </p:nvSpPr>
          <p:spPr>
            <a:xfrm>
              <a:off x="1123384" y="2368899"/>
              <a:ext cx="3209583" cy="3889014"/>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p:nvPr/>
          </p:nvSpPr>
          <p:spPr>
            <a:xfrm>
              <a:off x="4292600" y="0"/>
              <a:ext cx="1376489" cy="1440002"/>
            </a:xfrm>
            <a:custGeom>
              <a:avLst/>
              <a:gdLst/>
              <a:ahLst/>
              <a:cxnLst/>
              <a:rect l="l" t="t" r="r" b="b"/>
              <a:pathLst>
                <a:path w="1376489" h="1440002">
                  <a:moveTo>
                    <a:pt x="1376489" y="0"/>
                  </a:moveTo>
                  <a:lnTo>
                    <a:pt x="0" y="12"/>
                  </a:lnTo>
                  <a:lnTo>
                    <a:pt x="0" y="323989"/>
                  </a:lnTo>
                  <a:lnTo>
                    <a:pt x="1115999" y="323989"/>
                  </a:lnTo>
                  <a:lnTo>
                    <a:pt x="1115999" y="1440002"/>
                  </a:lnTo>
                  <a:lnTo>
                    <a:pt x="1376489" y="1440002"/>
                  </a:lnTo>
                  <a:lnTo>
                    <a:pt x="1376489" y="0"/>
                  </a:lnTo>
                  <a:close/>
                </a:path>
              </a:pathLst>
            </a:custGeom>
            <a:solidFill>
              <a:srgbClr val="ACE0F8"/>
            </a:solidFill>
          </p:spPr>
          <p:txBody>
            <a:bodyPr wrap="square" lIns="0" tIns="0" rIns="0" bIns="0" rtlCol="0">
              <a:noAutofit/>
            </a:bodyPr>
            <a:lstStyle/>
            <a:p>
              <a:endParaRPr/>
            </a:p>
          </p:txBody>
        </p:sp>
        <p:sp>
          <p:nvSpPr>
            <p:cNvPr id="17" name="object 17"/>
            <p:cNvSpPr/>
            <p:nvPr/>
          </p:nvSpPr>
          <p:spPr>
            <a:xfrm>
              <a:off x="1107503" y="390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CC8F3"/>
            </a:solidFill>
          </p:spPr>
          <p:txBody>
            <a:bodyPr wrap="square" lIns="0" tIns="0" rIns="0" bIns="0" rtlCol="0">
              <a:noAutofit/>
            </a:bodyPr>
            <a:lstStyle/>
            <a:p>
              <a:endParaRPr/>
            </a:p>
          </p:txBody>
        </p:sp>
        <p:sp>
          <p:nvSpPr>
            <p:cNvPr id="16" name="object 16"/>
            <p:cNvSpPr txBox="1"/>
            <p:nvPr/>
          </p:nvSpPr>
          <p:spPr>
            <a:xfrm>
              <a:off x="1276099" y="371581"/>
              <a:ext cx="781050" cy="152400"/>
            </a:xfrm>
            <a:prstGeom prst="rect">
              <a:avLst/>
            </a:prstGeom>
          </p:spPr>
          <p:txBody>
            <a:bodyPr wrap="square" lIns="0" tIns="7239" rIns="0" bIns="0" rtlCol="0">
              <a:noAutofit/>
            </a:bodyPr>
            <a:lstStyle/>
            <a:p>
              <a:pPr marL="12700" algn="just">
                <a:lnSpc>
                  <a:spcPts val="1140"/>
                </a:lnSpc>
              </a:pPr>
              <a:r>
                <a:rPr lang="es-ES" sz="1000" dirty="0">
                  <a:solidFill>
                    <a:srgbClr val="00AFEE"/>
                  </a:solidFill>
                  <a:latin typeface="Malgun Gothic"/>
                  <a:cs typeface="Malgun Gothic"/>
                </a:rPr>
                <a:t>Dios Creador</a:t>
              </a:r>
              <a:endParaRPr sz="1000" dirty="0">
                <a:latin typeface="Malgun Gothic"/>
                <a:cs typeface="Malgun Gothic"/>
              </a:endParaRPr>
            </a:p>
          </p:txBody>
        </p:sp>
        <p:sp>
          <p:nvSpPr>
            <p:cNvPr id="15" name="object 15"/>
            <p:cNvSpPr txBox="1"/>
            <p:nvPr/>
          </p:nvSpPr>
          <p:spPr>
            <a:xfrm>
              <a:off x="1250699" y="668719"/>
              <a:ext cx="3572141" cy="690369"/>
            </a:xfrm>
            <a:prstGeom prst="rect">
              <a:avLst/>
            </a:prstGeom>
          </p:spPr>
          <p:txBody>
            <a:bodyPr wrap="square" lIns="0" tIns="15843" rIns="0" bIns="0" rtlCol="0">
              <a:noAutofit/>
            </a:bodyPr>
            <a:lstStyle/>
            <a:p>
              <a:pPr marL="12700" marR="17145" algn="just">
                <a:lnSpc>
                  <a:spcPts val="2495"/>
                </a:lnSpc>
              </a:pPr>
              <a:r>
                <a:rPr lang="es-ES" sz="2000" dirty="0">
                  <a:solidFill>
                    <a:srgbClr val="363435"/>
                  </a:solidFill>
                  <a:latin typeface="Times New Roman" panose="02020603050405020304" pitchFamily="18" charset="0"/>
                  <a:cs typeface="Times New Roman" panose="02020603050405020304" pitchFamily="18" charset="0"/>
                </a:rPr>
                <a:t>¿El mono se convirtió en humano?</a:t>
              </a:r>
              <a:endParaRPr sz="2000" dirty="0">
                <a:latin typeface="Times New Roman" panose="02020603050405020304" pitchFamily="18" charset="0"/>
                <a:cs typeface="Times New Roman" panose="02020603050405020304" pitchFamily="18" charset="0"/>
              </a:endParaRPr>
            </a:p>
            <a:p>
              <a:pPr marL="25400" marR="17145" algn="just">
                <a:lnSpc>
                  <a:spcPct val="143312"/>
                </a:lnSpc>
                <a:spcBef>
                  <a:spcPts val="125"/>
                </a:spcBef>
              </a:pPr>
              <a:r>
                <a:rPr lang="es-ES" sz="900" dirty="0">
                  <a:solidFill>
                    <a:srgbClr val="363435"/>
                  </a:solidFill>
                  <a:latin typeface="Malgun Gothic"/>
                  <a:cs typeface="Malgun Gothic"/>
                </a:rPr>
                <a:t>Gn</a:t>
              </a:r>
              <a:r>
                <a:rPr sz="900" dirty="0">
                  <a:solidFill>
                    <a:srgbClr val="363435"/>
                  </a:solidFill>
                  <a:latin typeface="Malgun Gothic"/>
                  <a:cs typeface="Malgun Gothic"/>
                </a:rPr>
                <a:t> 1:24~30</a:t>
              </a:r>
              <a:endParaRPr sz="900" dirty="0">
                <a:latin typeface="Malgun Gothic"/>
                <a:cs typeface="Malgun Gothic"/>
              </a:endParaRPr>
            </a:p>
            <a:p>
              <a:pPr marL="25400" algn="just">
                <a:lnSpc>
                  <a:spcPts val="1080"/>
                </a:lnSpc>
                <a:spcBef>
                  <a:spcPts val="54"/>
                </a:spcBef>
              </a:pPr>
              <a:r>
                <a:rPr lang="es-ES" sz="900" dirty="0">
                  <a:solidFill>
                    <a:srgbClr val="363435"/>
                  </a:solidFill>
                  <a:latin typeface="Malgun Gothic"/>
                  <a:cs typeface="Malgun Gothic"/>
                </a:rPr>
                <a:t>Himnario 18 </a:t>
              </a:r>
              <a:r>
                <a:rPr sz="900" dirty="0">
                  <a:solidFill>
                    <a:srgbClr val="363435"/>
                  </a:solidFill>
                  <a:latin typeface="Malgun Gothic"/>
                  <a:cs typeface="Malgun Gothic"/>
                </a:rPr>
                <a:t>(</a:t>
              </a:r>
              <a:r>
                <a:rPr lang="es-ES" sz="900" dirty="0">
                  <a:solidFill>
                    <a:srgbClr val="363435"/>
                  </a:solidFill>
                  <a:latin typeface="Malgun Gothic"/>
                  <a:cs typeface="Malgun Gothic"/>
                </a:rPr>
                <a:t>¡Cuán grande es Él!</a:t>
              </a:r>
              <a:r>
                <a:rPr sz="900" dirty="0">
                  <a:solidFill>
                    <a:srgbClr val="363435"/>
                  </a:solidFill>
                  <a:latin typeface="Malgun Gothic"/>
                  <a:cs typeface="Malgun Gothic"/>
                </a:rPr>
                <a:t>)</a:t>
              </a:r>
              <a:endParaRPr sz="900" dirty="0">
                <a:latin typeface="Malgun Gothic"/>
                <a:cs typeface="Malgun Gothic"/>
              </a:endParaRPr>
            </a:p>
          </p:txBody>
        </p:sp>
        <p:sp>
          <p:nvSpPr>
            <p:cNvPr id="13" name="object 13"/>
            <p:cNvSpPr txBox="1"/>
            <p:nvPr/>
          </p:nvSpPr>
          <p:spPr>
            <a:xfrm>
              <a:off x="1394158" y="1774861"/>
              <a:ext cx="3428681" cy="152398"/>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1. Conocer los antecedentes y la contradicción de la evolución.</a:t>
              </a:r>
              <a:endParaRPr sz="900" dirty="0">
                <a:latin typeface="Malgun Gothic"/>
                <a:cs typeface="Malgun Gothic"/>
              </a:endParaRPr>
            </a:p>
          </p:txBody>
        </p:sp>
        <p:sp>
          <p:nvSpPr>
            <p:cNvPr id="10" name="object 10"/>
            <p:cNvSpPr txBox="1"/>
            <p:nvPr/>
          </p:nvSpPr>
          <p:spPr>
            <a:xfrm>
              <a:off x="1394159" y="2028835"/>
              <a:ext cx="2938808" cy="134518"/>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2. Saber que Dios creó a los humanos y a los animales.</a:t>
              </a:r>
              <a:endParaRPr sz="900" dirty="0">
                <a:latin typeface="Malgun Gothic"/>
                <a:cs typeface="Malgun Gothic"/>
              </a:endParaRPr>
            </a:p>
          </p:txBody>
        </p:sp>
        <p:sp>
          <p:nvSpPr>
            <p:cNvPr id="4" name="object 4"/>
            <p:cNvSpPr txBox="1"/>
            <p:nvPr/>
          </p:nvSpPr>
          <p:spPr>
            <a:xfrm>
              <a:off x="287399"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62</a:t>
              </a:r>
              <a:endParaRPr sz="1000">
                <a:latin typeface="Times New Roman"/>
                <a:cs typeface="Times New Roman"/>
              </a:endParaRPr>
            </a:p>
          </p:txBody>
        </p:sp>
        <p:sp>
          <p:nvSpPr>
            <p:cNvPr id="3" name="object 3"/>
            <p:cNvSpPr txBox="1"/>
            <p:nvPr/>
          </p:nvSpPr>
          <p:spPr>
            <a:xfrm>
              <a:off x="581139" y="553758"/>
              <a:ext cx="464832" cy="662940"/>
            </a:xfrm>
            <a:prstGeom prst="rect">
              <a:avLst/>
            </a:prstGeom>
          </p:spPr>
          <p:txBody>
            <a:bodyPr wrap="square" lIns="0" tIns="33147" rIns="0" bIns="0" rtlCol="0">
              <a:noAutofit/>
            </a:bodyPr>
            <a:lstStyle/>
            <a:p>
              <a:pPr>
                <a:lnSpc>
                  <a:spcPts val="5220"/>
                </a:lnSpc>
              </a:pPr>
              <a:r>
                <a:rPr sz="6600" b="1" spc="-659" dirty="0">
                  <a:solidFill>
                    <a:srgbClr val="363435"/>
                  </a:solidFill>
                  <a:latin typeface="Times New Roman"/>
                  <a:cs typeface="Times New Roman"/>
                </a:rPr>
                <a:t>7</a:t>
              </a:r>
              <a:endParaRPr sz="6600">
                <a:latin typeface="Times New Roman"/>
                <a:cs typeface="Times New Roman"/>
              </a:endParaRPr>
            </a:p>
          </p:txBody>
        </p:sp>
        <p:sp>
          <p:nvSpPr>
            <p:cNvPr id="2" name="object 2"/>
            <p:cNvSpPr txBox="1"/>
            <p:nvPr/>
          </p:nvSpPr>
          <p:spPr>
            <a:xfrm>
              <a:off x="1107503" y="390702"/>
              <a:ext cx="71996" cy="971994"/>
            </a:xfrm>
            <a:prstGeom prst="rect">
              <a:avLst/>
            </a:prstGeom>
          </p:spPr>
          <p:txBody>
            <a:bodyPr wrap="square" lIns="0" tIns="0" rIns="0" bIns="0" rtlCol="0">
              <a:noAutofit/>
            </a:bodyPr>
            <a:lstStyle/>
            <a:p>
              <a:pPr marL="25400">
                <a:lnSpc>
                  <a:spcPts val="1000"/>
                </a:lnSpc>
              </a:pPr>
              <a:endParaRPr sz="1000"/>
            </a:p>
          </p:txBody>
        </p:sp>
        <p:sp>
          <p:nvSpPr>
            <p:cNvPr id="33" name="object 16">
              <a:extLst>
                <a:ext uri="{FF2B5EF4-FFF2-40B4-BE49-F238E27FC236}">
                  <a16:creationId xmlns:a16="http://schemas.microsoft.com/office/drawing/2014/main" id="{97505F04-8154-47FA-AEC2-7033E35989F3}"/>
                </a:ext>
              </a:extLst>
            </p:cNvPr>
            <p:cNvSpPr txBox="1"/>
            <p:nvPr/>
          </p:nvSpPr>
          <p:spPr>
            <a:xfrm>
              <a:off x="635000" y="1598787"/>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4" name="object 11">
              <a:extLst>
                <a:ext uri="{FF2B5EF4-FFF2-40B4-BE49-F238E27FC236}">
                  <a16:creationId xmlns:a16="http://schemas.microsoft.com/office/drawing/2014/main" id="{4E28193F-46FA-40B2-B616-B0F194DEC3A3}"/>
                </a:ext>
              </a:extLst>
            </p:cNvPr>
            <p:cNvSpPr txBox="1"/>
            <p:nvPr/>
          </p:nvSpPr>
          <p:spPr>
            <a:xfrm>
              <a:off x="618467" y="1847850"/>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0" name="그림 29">
              <a:extLst>
                <a:ext uri="{FF2B5EF4-FFF2-40B4-BE49-F238E27FC236}">
                  <a16:creationId xmlns:a16="http://schemas.microsoft.com/office/drawing/2014/main" id="{D1FC81D4-25E4-4BBA-B24E-8ADF8B4E1228}"/>
                </a:ext>
              </a:extLst>
            </p:cNvPr>
            <p:cNvPicPr>
              <a:picLocks noChangeAspect="1"/>
            </p:cNvPicPr>
            <p:nvPr/>
          </p:nvPicPr>
          <p:blipFill>
            <a:blip r:embed="rId3"/>
            <a:stretch>
              <a:fillRect/>
            </a:stretch>
          </p:blipFill>
          <p:spPr>
            <a:xfrm>
              <a:off x="581139" y="6403901"/>
              <a:ext cx="4615012" cy="1186264"/>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그룹 35">
            <a:extLst>
              <a:ext uri="{FF2B5EF4-FFF2-40B4-BE49-F238E27FC236}">
                <a16:creationId xmlns:a16="http://schemas.microsoft.com/office/drawing/2014/main" id="{DA1752EC-E53B-44E1-B0D2-0BFD1BDB28A1}"/>
              </a:ext>
            </a:extLst>
          </p:cNvPr>
          <p:cNvGrpSpPr/>
          <p:nvPr/>
        </p:nvGrpSpPr>
        <p:grpSpPr>
          <a:xfrm>
            <a:off x="20486" y="0"/>
            <a:ext cx="5667512" cy="8208000"/>
            <a:chOff x="20486" y="0"/>
            <a:chExt cx="5667512" cy="8208000"/>
          </a:xfrm>
        </p:grpSpPr>
        <p:sp>
          <p:nvSpPr>
            <p:cNvPr id="24" name="object 24"/>
            <p:cNvSpPr/>
            <p:nvPr/>
          </p:nvSpPr>
          <p:spPr>
            <a:xfrm>
              <a:off x="50800" y="1609995"/>
              <a:ext cx="5637198" cy="6598005"/>
            </a:xfrm>
            <a:custGeom>
              <a:avLst/>
              <a:gdLst/>
              <a:ahLst/>
              <a:cxnLst/>
              <a:rect l="l" t="t" r="r" b="b"/>
              <a:pathLst>
                <a:path w="5586349" h="6598005">
                  <a:moveTo>
                    <a:pt x="5586349" y="0"/>
                  </a:moveTo>
                  <a:lnTo>
                    <a:pt x="5262359" y="0"/>
                  </a:lnTo>
                  <a:lnTo>
                    <a:pt x="5262359" y="6136855"/>
                  </a:lnTo>
                  <a:lnTo>
                    <a:pt x="0" y="6136855"/>
                  </a:lnTo>
                  <a:lnTo>
                    <a:pt x="0" y="6598001"/>
                  </a:lnTo>
                  <a:lnTo>
                    <a:pt x="5586349" y="6598001"/>
                  </a:lnTo>
                  <a:lnTo>
                    <a:pt x="5586349" y="0"/>
                  </a:lnTo>
                  <a:close/>
                </a:path>
              </a:pathLst>
            </a:custGeom>
            <a:solidFill>
              <a:srgbClr val="ACE0F8"/>
            </a:solidFill>
          </p:spPr>
          <p:txBody>
            <a:bodyPr wrap="square" lIns="0" tIns="0" rIns="0" bIns="0" rtlCol="0">
              <a:noAutofit/>
            </a:bodyPr>
            <a:lstStyle/>
            <a:p>
              <a:endParaRPr/>
            </a:p>
          </p:txBody>
        </p:sp>
        <p:sp>
          <p:nvSpPr>
            <p:cNvPr id="25" name="object 25"/>
            <p:cNvSpPr/>
            <p:nvPr/>
          </p:nvSpPr>
          <p:spPr>
            <a:xfrm>
              <a:off x="511730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CC8F3"/>
            </a:solidFill>
          </p:spPr>
          <p:txBody>
            <a:bodyPr wrap="square" lIns="0" tIns="0" rIns="0" bIns="0" rtlCol="0">
              <a:noAutofit/>
            </a:bodyPr>
            <a:lstStyle/>
            <a:p>
              <a:endParaRPr/>
            </a:p>
          </p:txBody>
        </p:sp>
        <p:sp>
          <p:nvSpPr>
            <p:cNvPr id="27" name="object 27"/>
            <p:cNvSpPr/>
            <p:nvPr/>
          </p:nvSpPr>
          <p:spPr>
            <a:xfrm>
              <a:off x="647999" y="54200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8" name="object 28"/>
            <p:cNvSpPr/>
            <p:nvPr/>
          </p:nvSpPr>
          <p:spPr>
            <a:xfrm>
              <a:off x="647999" y="63090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9" name="object 29"/>
            <p:cNvSpPr/>
            <p:nvPr/>
          </p:nvSpPr>
          <p:spPr>
            <a:xfrm>
              <a:off x="647999" y="57103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0" name="object 30"/>
            <p:cNvSpPr/>
            <p:nvPr/>
          </p:nvSpPr>
          <p:spPr>
            <a:xfrm>
              <a:off x="647999" y="65993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1" name="object 31"/>
            <p:cNvSpPr/>
            <p:nvPr/>
          </p:nvSpPr>
          <p:spPr>
            <a:xfrm>
              <a:off x="647999" y="71708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2" name="object 32"/>
            <p:cNvSpPr/>
            <p:nvPr/>
          </p:nvSpPr>
          <p:spPr>
            <a:xfrm>
              <a:off x="647999" y="60006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3" name="object 33"/>
            <p:cNvSpPr/>
            <p:nvPr/>
          </p:nvSpPr>
          <p:spPr>
            <a:xfrm>
              <a:off x="647999" y="68896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4" name="object 34"/>
            <p:cNvSpPr/>
            <p:nvPr/>
          </p:nvSpPr>
          <p:spPr>
            <a:xfrm>
              <a:off x="647999" y="74611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16" name="object 16"/>
            <p:cNvSpPr/>
            <p:nvPr/>
          </p:nvSpPr>
          <p:spPr>
            <a:xfrm>
              <a:off x="6575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17" name="object 17"/>
            <p:cNvSpPr/>
            <p:nvPr/>
          </p:nvSpPr>
          <p:spPr>
            <a:xfrm>
              <a:off x="10207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18" name="object 18"/>
            <p:cNvSpPr/>
            <p:nvPr/>
          </p:nvSpPr>
          <p:spPr>
            <a:xfrm>
              <a:off x="13247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19" name="object 19"/>
            <p:cNvSpPr/>
            <p:nvPr/>
          </p:nvSpPr>
          <p:spPr>
            <a:xfrm>
              <a:off x="13304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0" name="object 20"/>
            <p:cNvSpPr/>
            <p:nvPr/>
          </p:nvSpPr>
          <p:spPr>
            <a:xfrm>
              <a:off x="6770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1" name="object 21"/>
            <p:cNvSpPr/>
            <p:nvPr/>
          </p:nvSpPr>
          <p:spPr>
            <a:xfrm>
              <a:off x="6868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22" name="object 22"/>
            <p:cNvSpPr/>
            <p:nvPr/>
          </p:nvSpPr>
          <p:spPr>
            <a:xfrm>
              <a:off x="20486" y="0"/>
              <a:ext cx="1376514" cy="1440002"/>
            </a:xfrm>
            <a:custGeom>
              <a:avLst/>
              <a:gdLst/>
              <a:ahLst/>
              <a:cxnLst/>
              <a:rect l="l" t="t" r="r" b="b"/>
              <a:pathLst>
                <a:path w="1376514" h="1440002">
                  <a:moveTo>
                    <a:pt x="0" y="12"/>
                  </a:moveTo>
                  <a:lnTo>
                    <a:pt x="25" y="1440002"/>
                  </a:lnTo>
                  <a:lnTo>
                    <a:pt x="260515" y="1440002"/>
                  </a:lnTo>
                  <a:lnTo>
                    <a:pt x="260515" y="323989"/>
                  </a:lnTo>
                  <a:lnTo>
                    <a:pt x="1376514" y="323989"/>
                  </a:lnTo>
                  <a:lnTo>
                    <a:pt x="1376514" y="12"/>
                  </a:lnTo>
                  <a:lnTo>
                    <a:pt x="25" y="0"/>
                  </a:lnTo>
                  <a:close/>
                </a:path>
              </a:pathLst>
            </a:custGeom>
            <a:solidFill>
              <a:srgbClr val="4CC8F3"/>
            </a:solidFill>
          </p:spPr>
          <p:txBody>
            <a:bodyPr wrap="square" lIns="0" tIns="0" rIns="0" bIns="0" rtlCol="0">
              <a:noAutofit/>
            </a:bodyPr>
            <a:lstStyle/>
            <a:p>
              <a:endParaRPr/>
            </a:p>
          </p:txBody>
        </p:sp>
        <p:sp>
          <p:nvSpPr>
            <p:cNvPr id="13" name="object 13"/>
            <p:cNvSpPr txBox="1"/>
            <p:nvPr/>
          </p:nvSpPr>
          <p:spPr>
            <a:xfrm>
              <a:off x="644286" y="1380479"/>
              <a:ext cx="4516200" cy="1206804"/>
            </a:xfrm>
            <a:prstGeom prst="rect">
              <a:avLst/>
            </a:prstGeom>
          </p:spPr>
          <p:txBody>
            <a:bodyPr wrap="square" lIns="0" tIns="6921" rIns="0" bIns="0" rtlCol="0">
              <a:noAutofit/>
            </a:bodyPr>
            <a:lstStyle/>
            <a:p>
              <a:pPr marR="636" indent="120650" algn="just">
                <a:lnSpc>
                  <a:spcPts val="1200"/>
                </a:lnSpc>
              </a:pPr>
              <a:r>
                <a:rPr lang="es-ES" sz="900" dirty="0">
                  <a:solidFill>
                    <a:srgbClr val="363435"/>
                  </a:solidFill>
                  <a:latin typeface="Malgun Gothic"/>
                  <a:cs typeface="Malgun Gothic"/>
                </a:rPr>
                <a:t>La lucha humana por negar al Creador y escapar de Dios ha sido bloqueada por el tema del ‘origen de la vida’. Luego, en 1859, Darwin publicó </a:t>
              </a:r>
              <a:r>
                <a:rPr lang="es-ES" sz="900" dirty="0">
                  <a:solidFill>
                    <a:srgbClr val="363435"/>
                  </a:solidFill>
                  <a:latin typeface="NanumBarunGothic"/>
                  <a:cs typeface="NanumBarunGothic"/>
                </a:rPr>
                <a:t>«</a:t>
              </a:r>
              <a:r>
                <a:rPr lang="es-ES" sz="900" dirty="0">
                  <a:solidFill>
                    <a:srgbClr val="363435"/>
                  </a:solidFill>
                  <a:latin typeface="Malgun Gothic"/>
                  <a:cs typeface="Malgun Gothic"/>
                </a:rPr>
                <a:t>El origen de las especies</a:t>
              </a:r>
              <a:r>
                <a:rPr lang="es-ES" sz="900" dirty="0">
                  <a:solidFill>
                    <a:srgbClr val="363435"/>
                  </a:solidFill>
                  <a:latin typeface="NanumBarunGothic"/>
                  <a:cs typeface="NanumBarunGothic"/>
                </a:rPr>
                <a:t>»</a:t>
              </a:r>
              <a:r>
                <a:rPr lang="es-ES" sz="900" dirty="0">
                  <a:solidFill>
                    <a:srgbClr val="363435"/>
                  </a:solidFill>
                  <a:latin typeface="Malgun Gothic"/>
                  <a:cs typeface="Malgun Gothic"/>
                </a:rPr>
                <a:t>, afirmando que "la vida evolucionó de simple a compleja durante un largo período de tiempo". La evolución que comenzó aquí finalmente condujo a la evolución de un solo organismo similar a una célula, como la ameba, que con el paso de tiempo, se evolucionó en peces, de peces a anfibios, de anfibios a reptiles, de reptiles a aves, de aves a mamíferos, y entre mamíferos, los monos han llegado a afirmar ser los simios, y de estos simios nace la raza humana actual.</a:t>
              </a:r>
            </a:p>
          </p:txBody>
        </p:sp>
        <p:sp>
          <p:nvSpPr>
            <p:cNvPr id="12" name="object 12"/>
            <p:cNvSpPr txBox="1"/>
            <p:nvPr/>
          </p:nvSpPr>
          <p:spPr>
            <a:xfrm>
              <a:off x="644286" y="2736850"/>
              <a:ext cx="4515595" cy="1740357"/>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Esto es solo una teoría y un argumento hasta el final, y no hay evidencia de evolución de una especie a otra. Y de las muchas criaturas en el mundo de hoy, nadie está en proceso de evolución. Fundamentalmente, la teoría evolutiva no puede explicar cómo y por qué surgió la primera materia del universo, y cómo la materia se convirtió en vida. Cuando se anunció la teoría de la evolución de Darwin, los humanos que estaban irritados por la autoridad religiosa y la corrupción en una sociedad centrada en Dios, aprovecharon la teoría de la evolución y abandonaron a Dios en todos sus dominios. La evolución no es solo una teoría del rechazo del creacionismo, sino más bien una teoría del rechazo de Dios en todas las áreas de la vida humana. Muchas personas a nuestro alrededor siguen ciegamente estas falsas teorías y malgastan sus vidas y pierden sus almas preciosas. Debemos ser hijos de Dios, permanecer firmes en la Palabra y guiarlos al Señor con nuestras buenas conductas como ejemplo.</a:t>
              </a:r>
              <a:endParaRPr sz="900" dirty="0">
                <a:latin typeface="Malgun Gothic"/>
                <a:cs typeface="Malgun Gothic"/>
              </a:endParaRPr>
            </a:p>
          </p:txBody>
        </p:sp>
        <p:sp>
          <p:nvSpPr>
            <p:cNvPr id="11" name="object 11"/>
            <p:cNvSpPr txBox="1"/>
            <p:nvPr/>
          </p:nvSpPr>
          <p:spPr>
            <a:xfrm>
              <a:off x="678500" y="4967872"/>
              <a:ext cx="148050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0" name="object 10"/>
            <p:cNvSpPr txBox="1"/>
            <p:nvPr/>
          </p:nvSpPr>
          <p:spPr>
            <a:xfrm>
              <a:off x="5215200" y="7711146"/>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63</a:t>
              </a:r>
              <a:endParaRPr sz="1000">
                <a:latin typeface="Times New Roman"/>
                <a:cs typeface="Times New Roman"/>
              </a:endParaRPr>
            </a:p>
          </p:txBody>
        </p:sp>
        <p:sp>
          <p:nvSpPr>
            <p:cNvPr id="9" name="object 9"/>
            <p:cNvSpPr txBox="1"/>
            <p:nvPr/>
          </p:nvSpPr>
          <p:spPr>
            <a:xfrm>
              <a:off x="647999" y="5280351"/>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647999" y="5570651"/>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647999" y="5860952"/>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647999" y="61693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647999" y="6459651"/>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647999" y="6749952"/>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647999" y="7031151"/>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47999" y="7321452"/>
              <a:ext cx="4463999" cy="152400"/>
            </a:xfrm>
            <a:prstGeom prst="rect">
              <a:avLst/>
            </a:prstGeom>
          </p:spPr>
          <p:txBody>
            <a:bodyPr wrap="square" lIns="0" tIns="0" rIns="0" bIns="0" rtlCol="0">
              <a:noAutofit/>
            </a:bodyPr>
            <a:lstStyle/>
            <a:p>
              <a:pPr marL="25400">
                <a:lnSpc>
                  <a:spcPts val="1000"/>
                </a:lnSpc>
              </a:pPr>
              <a:endParaRPr sz="1000"/>
            </a:p>
          </p:txBody>
        </p:sp>
        <p:sp>
          <p:nvSpPr>
            <p:cNvPr id="35" name="object 11">
              <a:extLst>
                <a:ext uri="{FF2B5EF4-FFF2-40B4-BE49-F238E27FC236}">
                  <a16:creationId xmlns:a16="http://schemas.microsoft.com/office/drawing/2014/main" id="{D5E56168-67A9-4487-BE60-E4C825D41962}"/>
                </a:ext>
              </a:extLst>
            </p:cNvPr>
            <p:cNvSpPr txBox="1"/>
            <p:nvPr/>
          </p:nvSpPr>
          <p:spPr>
            <a:xfrm>
              <a:off x="711200" y="62865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그룹 7">
            <a:extLst>
              <a:ext uri="{FF2B5EF4-FFF2-40B4-BE49-F238E27FC236}">
                <a16:creationId xmlns:a16="http://schemas.microsoft.com/office/drawing/2014/main" id="{FF22C8C5-B6D6-46F9-8DE8-9A83AA0A5585}"/>
              </a:ext>
            </a:extLst>
          </p:cNvPr>
          <p:cNvGrpSpPr/>
          <p:nvPr/>
        </p:nvGrpSpPr>
        <p:grpSpPr>
          <a:xfrm>
            <a:off x="347200" y="575056"/>
            <a:ext cx="4794449" cy="7288441"/>
            <a:chOff x="347200" y="575056"/>
            <a:chExt cx="4794449" cy="7288441"/>
          </a:xfrm>
        </p:grpSpPr>
        <p:sp>
          <p:nvSpPr>
            <p:cNvPr id="48" name="object 48"/>
            <p:cNvSpPr/>
            <p:nvPr/>
          </p:nvSpPr>
          <p:spPr>
            <a:xfrm>
              <a:off x="5733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9" name="object 49"/>
            <p:cNvSpPr/>
            <p:nvPr/>
          </p:nvSpPr>
          <p:spPr>
            <a:xfrm>
              <a:off x="9365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50" name="object 50"/>
            <p:cNvSpPr/>
            <p:nvPr/>
          </p:nvSpPr>
          <p:spPr>
            <a:xfrm>
              <a:off x="12405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51" name="object 51"/>
            <p:cNvSpPr/>
            <p:nvPr/>
          </p:nvSpPr>
          <p:spPr>
            <a:xfrm>
              <a:off x="12462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52" name="object 52"/>
            <p:cNvSpPr/>
            <p:nvPr/>
          </p:nvSpPr>
          <p:spPr>
            <a:xfrm>
              <a:off x="5928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53" name="object 53"/>
            <p:cNvSpPr/>
            <p:nvPr/>
          </p:nvSpPr>
          <p:spPr>
            <a:xfrm>
              <a:off x="6026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46" name="object 46"/>
            <p:cNvSpPr/>
            <p:nvPr/>
          </p:nvSpPr>
          <p:spPr>
            <a:xfrm>
              <a:off x="554394" y="26596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47" name="object 47"/>
            <p:cNvSpPr/>
            <p:nvPr/>
          </p:nvSpPr>
          <p:spPr>
            <a:xfrm>
              <a:off x="591935" y="26972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40" name="object 40"/>
            <p:cNvSpPr/>
            <p:nvPr/>
          </p:nvSpPr>
          <p:spPr>
            <a:xfrm>
              <a:off x="573350" y="49035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1" name="object 41"/>
            <p:cNvSpPr/>
            <p:nvPr/>
          </p:nvSpPr>
          <p:spPr>
            <a:xfrm>
              <a:off x="936532" y="49750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700">
              <a:solidFill>
                <a:srgbClr val="96989A"/>
              </a:solidFill>
            </a:ln>
          </p:spPr>
          <p:txBody>
            <a:bodyPr wrap="square" lIns="0" tIns="0" rIns="0" bIns="0" rtlCol="0">
              <a:noAutofit/>
            </a:bodyPr>
            <a:lstStyle/>
            <a:p>
              <a:endParaRPr/>
            </a:p>
          </p:txBody>
        </p:sp>
        <p:sp>
          <p:nvSpPr>
            <p:cNvPr id="42" name="object 42"/>
            <p:cNvSpPr/>
            <p:nvPr/>
          </p:nvSpPr>
          <p:spPr>
            <a:xfrm>
              <a:off x="1240595" y="4944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700">
              <a:solidFill>
                <a:srgbClr val="96989A"/>
              </a:solidFill>
            </a:ln>
          </p:spPr>
          <p:txBody>
            <a:bodyPr wrap="square" lIns="0" tIns="0" rIns="0" bIns="0" rtlCol="0">
              <a:noAutofit/>
            </a:bodyPr>
            <a:lstStyle/>
            <a:p>
              <a:endParaRPr/>
            </a:p>
          </p:txBody>
        </p:sp>
        <p:sp>
          <p:nvSpPr>
            <p:cNvPr id="43" name="object 43"/>
            <p:cNvSpPr/>
            <p:nvPr/>
          </p:nvSpPr>
          <p:spPr>
            <a:xfrm>
              <a:off x="1246285" y="49541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44" name="object 44"/>
            <p:cNvSpPr/>
            <p:nvPr/>
          </p:nvSpPr>
          <p:spPr>
            <a:xfrm>
              <a:off x="592882" y="4934200"/>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3"/>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45" name="object 45"/>
            <p:cNvSpPr/>
            <p:nvPr/>
          </p:nvSpPr>
          <p:spPr>
            <a:xfrm>
              <a:off x="602649" y="53421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8" name="object 38"/>
            <p:cNvSpPr/>
            <p:nvPr/>
          </p:nvSpPr>
          <p:spPr>
            <a:xfrm>
              <a:off x="557994" y="5894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9" name="object 39"/>
            <p:cNvSpPr/>
            <p:nvPr/>
          </p:nvSpPr>
          <p:spPr>
            <a:xfrm>
              <a:off x="595536" y="59325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6" name="object 36"/>
            <p:cNvSpPr/>
            <p:nvPr/>
          </p:nvSpPr>
          <p:spPr>
            <a:xfrm>
              <a:off x="554394" y="31235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7" name="object 37"/>
            <p:cNvSpPr/>
            <p:nvPr/>
          </p:nvSpPr>
          <p:spPr>
            <a:xfrm>
              <a:off x="591935" y="3161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20" name="object 20"/>
            <p:cNvSpPr/>
            <p:nvPr/>
          </p:nvSpPr>
          <p:spPr>
            <a:xfrm>
              <a:off x="476530" y="11645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5C1F2"/>
              </a:solidFill>
              <a:prstDash val="dash"/>
            </a:ln>
          </p:spPr>
          <p:txBody>
            <a:bodyPr wrap="square" lIns="0" tIns="0" rIns="0" bIns="0" rtlCol="0">
              <a:noAutofit/>
            </a:bodyPr>
            <a:lstStyle/>
            <a:p>
              <a:endParaRPr/>
            </a:p>
          </p:txBody>
        </p:sp>
        <p:sp>
          <p:nvSpPr>
            <p:cNvPr id="21" name="object 21"/>
            <p:cNvSpPr/>
            <p:nvPr/>
          </p:nvSpPr>
          <p:spPr>
            <a:xfrm>
              <a:off x="474350" y="1353917"/>
              <a:ext cx="0" cy="976426"/>
            </a:xfrm>
            <a:custGeom>
              <a:avLst/>
              <a:gdLst/>
              <a:ahLst/>
              <a:cxnLst/>
              <a:rect l="l" t="t" r="r" b="b"/>
              <a:pathLst>
                <a:path h="976426">
                  <a:moveTo>
                    <a:pt x="0" y="0"/>
                  </a:moveTo>
                  <a:lnTo>
                    <a:pt x="0" y="976426"/>
                  </a:lnTo>
                </a:path>
              </a:pathLst>
            </a:custGeom>
            <a:ln w="12700">
              <a:solidFill>
                <a:srgbClr val="05C1F2"/>
              </a:solidFill>
              <a:prstDash val="dash"/>
            </a:ln>
          </p:spPr>
          <p:txBody>
            <a:bodyPr wrap="square" lIns="0" tIns="0" rIns="0" bIns="0" rtlCol="0">
              <a:noAutofit/>
            </a:bodyPr>
            <a:lstStyle/>
            <a:p>
              <a:endParaRPr/>
            </a:p>
          </p:txBody>
        </p:sp>
        <p:sp>
          <p:nvSpPr>
            <p:cNvPr id="22" name="object 22"/>
            <p:cNvSpPr/>
            <p:nvPr/>
          </p:nvSpPr>
          <p:spPr>
            <a:xfrm>
              <a:off x="474346" y="1292484"/>
              <a:ext cx="774" cy="36880"/>
            </a:xfrm>
            <a:custGeom>
              <a:avLst/>
              <a:gdLst/>
              <a:ahLst/>
              <a:cxnLst/>
              <a:rect l="l" t="t" r="r" b="b"/>
              <a:pathLst>
                <a:path w="774" h="36880">
                  <a:moveTo>
                    <a:pt x="774" y="0"/>
                  </a:moveTo>
                  <a:lnTo>
                    <a:pt x="266" y="5829"/>
                  </a:lnTo>
                  <a:lnTo>
                    <a:pt x="0" y="11912"/>
                  </a:lnTo>
                  <a:lnTo>
                    <a:pt x="0" y="18262"/>
                  </a:lnTo>
                  <a:lnTo>
                    <a:pt x="0" y="36880"/>
                  </a:lnTo>
                </a:path>
              </a:pathLst>
            </a:custGeom>
            <a:ln w="12699">
              <a:solidFill>
                <a:srgbClr val="05C1F2"/>
              </a:solidFill>
            </a:ln>
          </p:spPr>
          <p:txBody>
            <a:bodyPr wrap="square" lIns="0" tIns="0" rIns="0" bIns="0" rtlCol="0">
              <a:noAutofit/>
            </a:bodyPr>
            <a:lstStyle/>
            <a:p>
              <a:endParaRPr/>
            </a:p>
          </p:txBody>
        </p:sp>
        <p:sp>
          <p:nvSpPr>
            <p:cNvPr id="23" name="object 23"/>
            <p:cNvSpPr/>
            <p:nvPr/>
          </p:nvSpPr>
          <p:spPr>
            <a:xfrm>
              <a:off x="480531" y="24028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5C1F2"/>
              </a:solidFill>
              <a:prstDash val="dash"/>
            </a:ln>
          </p:spPr>
          <p:txBody>
            <a:bodyPr wrap="square" lIns="0" tIns="0" rIns="0" bIns="0" rtlCol="0">
              <a:noAutofit/>
            </a:bodyPr>
            <a:lstStyle/>
            <a:p>
              <a:endParaRPr/>
            </a:p>
          </p:txBody>
        </p:sp>
        <p:sp>
          <p:nvSpPr>
            <p:cNvPr id="24" name="object 24"/>
            <p:cNvSpPr/>
            <p:nvPr/>
          </p:nvSpPr>
          <p:spPr>
            <a:xfrm>
              <a:off x="474346" y="2342621"/>
              <a:ext cx="1536" cy="36829"/>
            </a:xfrm>
            <a:custGeom>
              <a:avLst/>
              <a:gdLst/>
              <a:ahLst/>
              <a:cxnLst/>
              <a:rect l="l" t="t" r="r" b="b"/>
              <a:pathLst>
                <a:path w="1536" h="36829">
                  <a:moveTo>
                    <a:pt x="0" y="0"/>
                  </a:moveTo>
                  <a:lnTo>
                    <a:pt x="0" y="18630"/>
                  </a:lnTo>
                  <a:lnTo>
                    <a:pt x="0" y="25717"/>
                  </a:lnTo>
                  <a:lnTo>
                    <a:pt x="1536" y="36830"/>
                  </a:lnTo>
                </a:path>
              </a:pathLst>
            </a:custGeom>
            <a:ln w="12700">
              <a:solidFill>
                <a:srgbClr val="05C1F2"/>
              </a:solidFill>
            </a:ln>
          </p:spPr>
          <p:txBody>
            <a:bodyPr wrap="square" lIns="0" tIns="0" rIns="0" bIns="0" rtlCol="0">
              <a:noAutofit/>
            </a:bodyPr>
            <a:lstStyle/>
            <a:p>
              <a:endParaRPr/>
            </a:p>
          </p:txBody>
        </p:sp>
        <p:sp>
          <p:nvSpPr>
            <p:cNvPr id="25" name="object 25"/>
            <p:cNvSpPr/>
            <p:nvPr/>
          </p:nvSpPr>
          <p:spPr>
            <a:xfrm>
              <a:off x="670993" y="2513646"/>
              <a:ext cx="4286643" cy="0"/>
            </a:xfrm>
            <a:custGeom>
              <a:avLst/>
              <a:gdLst/>
              <a:ahLst/>
              <a:cxnLst/>
              <a:rect l="l" t="t" r="r" b="b"/>
              <a:pathLst>
                <a:path w="4286643">
                  <a:moveTo>
                    <a:pt x="0" y="0"/>
                  </a:moveTo>
                  <a:lnTo>
                    <a:pt x="4286643" y="0"/>
                  </a:lnTo>
                </a:path>
              </a:pathLst>
            </a:custGeom>
            <a:ln w="12700">
              <a:solidFill>
                <a:srgbClr val="05C1F2"/>
              </a:solidFill>
              <a:prstDash val="dash"/>
            </a:ln>
          </p:spPr>
          <p:txBody>
            <a:bodyPr wrap="square" lIns="0" tIns="0" rIns="0" bIns="0" rtlCol="0">
              <a:noAutofit/>
            </a:bodyPr>
            <a:lstStyle/>
            <a:p>
              <a:endParaRPr/>
            </a:p>
          </p:txBody>
        </p:sp>
        <p:sp>
          <p:nvSpPr>
            <p:cNvPr id="26" name="object 26"/>
            <p:cNvSpPr/>
            <p:nvPr/>
          </p:nvSpPr>
          <p:spPr>
            <a:xfrm>
              <a:off x="608483" y="2512877"/>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5C1F2"/>
              </a:solidFill>
            </a:ln>
          </p:spPr>
          <p:txBody>
            <a:bodyPr wrap="square" lIns="0" tIns="0" rIns="0" bIns="0" rtlCol="0">
              <a:noAutofit/>
            </a:bodyPr>
            <a:lstStyle/>
            <a:p>
              <a:endParaRPr/>
            </a:p>
          </p:txBody>
        </p:sp>
        <p:sp>
          <p:nvSpPr>
            <p:cNvPr id="27" name="object 27"/>
            <p:cNvSpPr/>
            <p:nvPr/>
          </p:nvSpPr>
          <p:spPr>
            <a:xfrm>
              <a:off x="5030858" y="23913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5C1F2"/>
              </a:solidFill>
              <a:prstDash val="dash"/>
            </a:ln>
          </p:spPr>
          <p:txBody>
            <a:bodyPr wrap="square" lIns="0" tIns="0" rIns="0" bIns="0" rtlCol="0">
              <a:noAutofit/>
            </a:bodyPr>
            <a:lstStyle/>
            <a:p>
              <a:endParaRPr/>
            </a:p>
          </p:txBody>
        </p:sp>
        <p:sp>
          <p:nvSpPr>
            <p:cNvPr id="28" name="object 28"/>
            <p:cNvSpPr/>
            <p:nvPr/>
          </p:nvSpPr>
          <p:spPr>
            <a:xfrm>
              <a:off x="4970273" y="2512115"/>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5C1F2"/>
              </a:solidFill>
            </a:ln>
          </p:spPr>
          <p:txBody>
            <a:bodyPr wrap="square" lIns="0" tIns="0" rIns="0" bIns="0" rtlCol="0">
              <a:noAutofit/>
            </a:bodyPr>
            <a:lstStyle/>
            <a:p>
              <a:endParaRPr/>
            </a:p>
          </p:txBody>
        </p:sp>
        <p:sp>
          <p:nvSpPr>
            <p:cNvPr id="29" name="object 29"/>
            <p:cNvSpPr/>
            <p:nvPr/>
          </p:nvSpPr>
          <p:spPr>
            <a:xfrm>
              <a:off x="5141649" y="1341649"/>
              <a:ext cx="0" cy="976426"/>
            </a:xfrm>
            <a:custGeom>
              <a:avLst/>
              <a:gdLst/>
              <a:ahLst/>
              <a:cxnLst/>
              <a:rect l="l" t="t" r="r" b="b"/>
              <a:pathLst>
                <a:path h="976426">
                  <a:moveTo>
                    <a:pt x="0" y="976426"/>
                  </a:moveTo>
                  <a:lnTo>
                    <a:pt x="0" y="0"/>
                  </a:lnTo>
                </a:path>
              </a:pathLst>
            </a:custGeom>
            <a:ln w="12700">
              <a:solidFill>
                <a:srgbClr val="05C1F2"/>
              </a:solidFill>
              <a:prstDash val="dash"/>
            </a:ln>
          </p:spPr>
          <p:txBody>
            <a:bodyPr wrap="square" lIns="0" tIns="0" rIns="0" bIns="0" rtlCol="0">
              <a:noAutofit/>
            </a:bodyPr>
            <a:lstStyle/>
            <a:p>
              <a:endParaRPr/>
            </a:p>
          </p:txBody>
        </p:sp>
        <p:sp>
          <p:nvSpPr>
            <p:cNvPr id="30" name="object 30"/>
            <p:cNvSpPr/>
            <p:nvPr/>
          </p:nvSpPr>
          <p:spPr>
            <a:xfrm>
              <a:off x="5140872" y="2342621"/>
              <a:ext cx="774" cy="36893"/>
            </a:xfrm>
            <a:custGeom>
              <a:avLst/>
              <a:gdLst/>
              <a:ahLst/>
              <a:cxnLst/>
              <a:rect l="l" t="t" r="r" b="b"/>
              <a:pathLst>
                <a:path w="774" h="36893">
                  <a:moveTo>
                    <a:pt x="0" y="36893"/>
                  </a:moveTo>
                  <a:lnTo>
                    <a:pt x="508" y="31064"/>
                  </a:lnTo>
                  <a:lnTo>
                    <a:pt x="774" y="24968"/>
                  </a:lnTo>
                  <a:lnTo>
                    <a:pt x="774" y="18630"/>
                  </a:lnTo>
                  <a:lnTo>
                    <a:pt x="774" y="0"/>
                  </a:lnTo>
                </a:path>
              </a:pathLst>
            </a:custGeom>
            <a:ln w="12700">
              <a:solidFill>
                <a:srgbClr val="05C1F2"/>
              </a:solidFill>
            </a:ln>
          </p:spPr>
          <p:txBody>
            <a:bodyPr wrap="square" lIns="0" tIns="0" rIns="0" bIns="0" rtlCol="0">
              <a:noAutofit/>
            </a:bodyPr>
            <a:lstStyle/>
            <a:p>
              <a:endParaRPr/>
            </a:p>
          </p:txBody>
        </p:sp>
        <p:sp>
          <p:nvSpPr>
            <p:cNvPr id="31" name="object 31"/>
            <p:cNvSpPr/>
            <p:nvPr/>
          </p:nvSpPr>
          <p:spPr>
            <a:xfrm>
              <a:off x="5019365" y="11605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5C1F2"/>
              </a:solidFill>
              <a:prstDash val="dash"/>
            </a:ln>
          </p:spPr>
          <p:txBody>
            <a:bodyPr wrap="square" lIns="0" tIns="0" rIns="0" bIns="0" rtlCol="0">
              <a:noAutofit/>
            </a:bodyPr>
            <a:lstStyle/>
            <a:p>
              <a:endParaRPr/>
            </a:p>
          </p:txBody>
        </p:sp>
        <p:sp>
          <p:nvSpPr>
            <p:cNvPr id="32" name="object 32"/>
            <p:cNvSpPr/>
            <p:nvPr/>
          </p:nvSpPr>
          <p:spPr>
            <a:xfrm>
              <a:off x="5140123" y="1292534"/>
              <a:ext cx="1524" cy="36830"/>
            </a:xfrm>
            <a:custGeom>
              <a:avLst/>
              <a:gdLst/>
              <a:ahLst/>
              <a:cxnLst/>
              <a:rect l="l" t="t" r="r" b="b"/>
              <a:pathLst>
                <a:path w="1524" h="36830">
                  <a:moveTo>
                    <a:pt x="1524" y="36829"/>
                  </a:moveTo>
                  <a:lnTo>
                    <a:pt x="1524" y="18211"/>
                  </a:lnTo>
                  <a:lnTo>
                    <a:pt x="1524" y="11125"/>
                  </a:lnTo>
                  <a:lnTo>
                    <a:pt x="0" y="0"/>
                  </a:lnTo>
                </a:path>
              </a:pathLst>
            </a:custGeom>
            <a:ln w="12699">
              <a:solidFill>
                <a:srgbClr val="05C1F2"/>
              </a:solidFill>
            </a:ln>
          </p:spPr>
          <p:txBody>
            <a:bodyPr wrap="square" lIns="0" tIns="0" rIns="0" bIns="0" rtlCol="0">
              <a:noAutofit/>
            </a:bodyPr>
            <a:lstStyle/>
            <a:p>
              <a:endParaRPr/>
            </a:p>
          </p:txBody>
        </p:sp>
        <p:sp>
          <p:nvSpPr>
            <p:cNvPr id="33" name="object 33"/>
            <p:cNvSpPr/>
            <p:nvPr/>
          </p:nvSpPr>
          <p:spPr>
            <a:xfrm>
              <a:off x="658362" y="1158346"/>
              <a:ext cx="4286643" cy="0"/>
            </a:xfrm>
            <a:custGeom>
              <a:avLst/>
              <a:gdLst/>
              <a:ahLst/>
              <a:cxnLst/>
              <a:rect l="l" t="t" r="r" b="b"/>
              <a:pathLst>
                <a:path w="4286643">
                  <a:moveTo>
                    <a:pt x="4286643" y="0"/>
                  </a:moveTo>
                  <a:lnTo>
                    <a:pt x="0" y="0"/>
                  </a:lnTo>
                </a:path>
              </a:pathLst>
            </a:custGeom>
            <a:ln w="12700">
              <a:solidFill>
                <a:srgbClr val="05C1F2"/>
              </a:solidFill>
              <a:prstDash val="dash"/>
            </a:ln>
          </p:spPr>
          <p:txBody>
            <a:bodyPr wrap="square" lIns="0" tIns="0" rIns="0" bIns="0" rtlCol="0">
              <a:noAutofit/>
            </a:bodyPr>
            <a:lstStyle/>
            <a:p>
              <a:endParaRPr/>
            </a:p>
          </p:txBody>
        </p:sp>
        <p:sp>
          <p:nvSpPr>
            <p:cNvPr id="34" name="object 34"/>
            <p:cNvSpPr/>
            <p:nvPr/>
          </p:nvSpPr>
          <p:spPr>
            <a:xfrm>
              <a:off x="4970273" y="11583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5C1F2"/>
              </a:solidFill>
            </a:ln>
          </p:spPr>
          <p:txBody>
            <a:bodyPr wrap="square" lIns="0" tIns="0" rIns="0" bIns="0" rtlCol="0">
              <a:noAutofit/>
            </a:bodyPr>
            <a:lstStyle/>
            <a:p>
              <a:endParaRPr/>
            </a:p>
          </p:txBody>
        </p:sp>
        <p:sp>
          <p:nvSpPr>
            <p:cNvPr id="35" name="object 35"/>
            <p:cNvSpPr/>
            <p:nvPr/>
          </p:nvSpPr>
          <p:spPr>
            <a:xfrm>
              <a:off x="608534" y="11583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5C1F2"/>
              </a:solidFill>
            </a:ln>
          </p:spPr>
          <p:txBody>
            <a:bodyPr wrap="square" lIns="0" tIns="0" rIns="0" bIns="0" rtlCol="0">
              <a:noAutofit/>
            </a:bodyPr>
            <a:lstStyle/>
            <a:p>
              <a:endParaRPr/>
            </a:p>
          </p:txBody>
        </p:sp>
        <p:sp>
          <p:nvSpPr>
            <p:cNvPr id="17" name="object 17"/>
            <p:cNvSpPr txBox="1"/>
            <p:nvPr/>
          </p:nvSpPr>
          <p:spPr>
            <a:xfrm>
              <a:off x="545299" y="1304027"/>
              <a:ext cx="4517453" cy="457200"/>
            </a:xfrm>
            <a:prstGeom prst="rect">
              <a:avLst/>
            </a:prstGeom>
          </p:spPr>
          <p:txBody>
            <a:bodyPr wrap="square" lIns="0" tIns="7302" rIns="0" bIns="0" rtlCol="0">
              <a:noAutofit/>
            </a:bodyPr>
            <a:lstStyle/>
            <a:p>
              <a:pPr marL="12700" marR="0" algn="just"/>
              <a:r>
                <a:rPr lang="es-ES" sz="1000" dirty="0">
                  <a:solidFill>
                    <a:srgbClr val="363435"/>
                  </a:solidFill>
                  <a:latin typeface="Malgun Gothic"/>
                  <a:cs typeface="Malgun Gothic"/>
                </a:rPr>
                <a:t>Porque tú formaste mis entrañas; Tú me hiciste en el vientre de mi madre. Te alabaré; porque formidables, maravillosas son tus obras; Estoy maravillado, Y mi alma lo sabe muy bien.</a:t>
              </a:r>
              <a:r>
                <a:rPr sz="1000" dirty="0">
                  <a:solidFill>
                    <a:srgbClr val="363435"/>
                  </a:solidFill>
                  <a:latin typeface="Malgun Gothic"/>
                  <a:cs typeface="Malgun Gothic"/>
                </a:rPr>
                <a:t> (</a:t>
              </a:r>
              <a:r>
                <a:rPr lang="es-ES" sz="1000" dirty="0">
                  <a:solidFill>
                    <a:srgbClr val="363435"/>
                  </a:solidFill>
                  <a:latin typeface="Malgun Gothic"/>
                  <a:cs typeface="Malgun Gothic"/>
                </a:rPr>
                <a:t>Sal</a:t>
              </a:r>
              <a:r>
                <a:rPr sz="1000" dirty="0">
                  <a:solidFill>
                    <a:srgbClr val="363435"/>
                  </a:solidFill>
                  <a:latin typeface="Malgun Gothic"/>
                  <a:cs typeface="Malgun Gothic"/>
                </a:rPr>
                <a:t> 139:13~14)</a:t>
              </a:r>
              <a:endParaRPr sz="1000" dirty="0">
                <a:latin typeface="Malgun Gothic"/>
                <a:cs typeface="Malgun Gothic"/>
              </a:endParaRPr>
            </a:p>
          </p:txBody>
        </p:sp>
        <p:sp>
          <p:nvSpPr>
            <p:cNvPr id="16" name="object 16"/>
            <p:cNvSpPr txBox="1"/>
            <p:nvPr/>
          </p:nvSpPr>
          <p:spPr>
            <a:xfrm>
              <a:off x="545244" y="1913627"/>
              <a:ext cx="4517453" cy="457200"/>
            </a:xfrm>
            <a:prstGeom prst="rect">
              <a:avLst/>
            </a:prstGeom>
          </p:spPr>
          <p:txBody>
            <a:bodyPr wrap="square" lIns="0" tIns="7302" rIns="0" bIns="0" rtlCol="0">
              <a:noAutofit/>
            </a:bodyPr>
            <a:lstStyle/>
            <a:p>
              <a:pPr marL="12755" algn="just"/>
              <a:r>
                <a:rPr sz="1000" dirty="0">
                  <a:solidFill>
                    <a:srgbClr val="363435"/>
                  </a:solidFill>
                  <a:latin typeface="Malgun Gothic"/>
                  <a:cs typeface="Malgun Gothic"/>
                </a:rPr>
                <a:t>For You formed my inward parts; You covered me in my mother</a:t>
              </a:r>
              <a:r>
                <a:rPr sz="850" b="1" dirty="0">
                  <a:solidFill>
                    <a:srgbClr val="363435"/>
                  </a:solidFill>
                  <a:latin typeface="Arial"/>
                  <a:cs typeface="Arial"/>
                </a:rPr>
                <a:t>’</a:t>
              </a:r>
              <a:r>
                <a:rPr sz="1000" dirty="0">
                  <a:solidFill>
                    <a:srgbClr val="363435"/>
                  </a:solidFill>
                  <a:latin typeface="Malgun Gothic"/>
                  <a:cs typeface="Malgun Gothic"/>
                </a:rPr>
                <a:t>s womb. I will</a:t>
              </a:r>
              <a:r>
                <a:rPr lang="es-ES" sz="1000" dirty="0">
                  <a:solidFill>
                    <a:srgbClr val="363435"/>
                  </a:solidFill>
                  <a:latin typeface="Malgun Gothic"/>
                  <a:cs typeface="Malgun Gothic"/>
                </a:rPr>
                <a:t> </a:t>
              </a:r>
              <a:r>
                <a:rPr sz="1000" dirty="0">
                  <a:solidFill>
                    <a:srgbClr val="363435"/>
                  </a:solidFill>
                  <a:latin typeface="Malgun Gothic"/>
                  <a:cs typeface="Malgun Gothic"/>
                </a:rPr>
                <a:t>praise You, for I am fearfully and wonderfully made; Marvelous are Your works,</a:t>
              </a:r>
              <a:r>
                <a:rPr lang="es-ES" sz="1000" dirty="0">
                  <a:solidFill>
                    <a:srgbClr val="363435"/>
                  </a:solidFill>
                  <a:latin typeface="Malgun Gothic"/>
                  <a:cs typeface="Malgun Gothic"/>
                </a:rPr>
                <a:t> </a:t>
              </a:r>
              <a:r>
                <a:rPr sz="1000" dirty="0">
                  <a:solidFill>
                    <a:srgbClr val="363435"/>
                  </a:solidFill>
                  <a:latin typeface="Malgun Gothic"/>
                  <a:cs typeface="Malgun Gothic"/>
                </a:rPr>
                <a:t>And that my soul knows very well. (Ps 139:13~14)</a:t>
              </a:r>
              <a:endParaRPr sz="1000" dirty="0">
                <a:latin typeface="Malgun Gothic"/>
                <a:cs typeface="Malgun Gothic"/>
              </a:endParaRPr>
            </a:p>
          </p:txBody>
        </p:sp>
        <p:sp>
          <p:nvSpPr>
            <p:cNvPr id="15" name="object 15"/>
            <p:cNvSpPr txBox="1"/>
            <p:nvPr/>
          </p:nvSpPr>
          <p:spPr>
            <a:xfrm>
              <a:off x="642179" y="2718179"/>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14" name="object 14"/>
            <p:cNvSpPr txBox="1"/>
            <p:nvPr/>
          </p:nvSpPr>
          <p:spPr>
            <a:xfrm>
              <a:off x="916100" y="2717965"/>
              <a:ext cx="2912160" cy="139700"/>
            </a:xfrm>
            <a:prstGeom prst="rect">
              <a:avLst/>
            </a:prstGeom>
          </p:spPr>
          <p:txBody>
            <a:bodyPr wrap="square" lIns="0" tIns="6635" rIns="0" bIns="0" rtlCol="0">
              <a:noAutofit/>
            </a:bodyPr>
            <a:lstStyle/>
            <a:p>
              <a:pPr marL="12700" algn="just"/>
              <a:r>
                <a:rPr lang="es-ES" sz="900" dirty="0">
                  <a:latin typeface="Malgun Gothic"/>
                  <a:cs typeface="Malgun Gothic"/>
                </a:rPr>
                <a:t>Subraya las palabras o frases clave en la Palabra.</a:t>
              </a:r>
            </a:p>
          </p:txBody>
        </p:sp>
        <p:sp>
          <p:nvSpPr>
            <p:cNvPr id="13" name="object 13"/>
            <p:cNvSpPr txBox="1"/>
            <p:nvPr/>
          </p:nvSpPr>
          <p:spPr>
            <a:xfrm>
              <a:off x="642179" y="3182079"/>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12" name="object 12"/>
            <p:cNvSpPr txBox="1"/>
            <p:nvPr/>
          </p:nvSpPr>
          <p:spPr>
            <a:xfrm>
              <a:off x="916100" y="3181964"/>
              <a:ext cx="2690700" cy="128301"/>
            </a:xfrm>
            <a:prstGeom prst="rect">
              <a:avLst/>
            </a:prstGeom>
          </p:spPr>
          <p:txBody>
            <a:bodyPr wrap="square" lIns="0" tIns="6635" rIns="0" bIns="0" rtlCol="0">
              <a:noAutofit/>
            </a:bodyPr>
            <a:lstStyle/>
            <a:p>
              <a:pPr marL="12700" algn="just"/>
              <a:r>
                <a:rPr lang="es-ES" sz="900" dirty="0">
                  <a:latin typeface="Malgun Gothic"/>
                  <a:cs typeface="Malgun Gothic"/>
                </a:rPr>
                <a:t>Averigua sobre tus órganos creados por Dios.</a:t>
              </a:r>
              <a:endParaRPr sz="900" dirty="0">
                <a:latin typeface="Malgun Gothic"/>
                <a:cs typeface="Malgun Gothic"/>
              </a:endParaRPr>
            </a:p>
          </p:txBody>
        </p:sp>
        <p:sp>
          <p:nvSpPr>
            <p:cNvPr id="11" name="object 11"/>
            <p:cNvSpPr txBox="1"/>
            <p:nvPr/>
          </p:nvSpPr>
          <p:spPr>
            <a:xfrm>
              <a:off x="637399" y="3627765"/>
              <a:ext cx="3915235" cy="128301"/>
            </a:xfrm>
            <a:prstGeom prst="rect">
              <a:avLst/>
            </a:prstGeom>
          </p:spPr>
          <p:txBody>
            <a:bodyPr wrap="square" lIns="0" tIns="6635" rIns="0" bIns="0" rtlCol="0">
              <a:noAutofit/>
            </a:bodyPr>
            <a:lstStyle/>
            <a:p>
              <a:pPr marL="12700" algn="just"/>
              <a:r>
                <a:rPr sz="900" dirty="0">
                  <a:solidFill>
                    <a:srgbClr val="363435"/>
                  </a:solidFill>
                  <a:latin typeface="Malgun Gothic"/>
                  <a:cs typeface="Malgun Gothic"/>
                </a:rPr>
                <a:t>1) </a:t>
              </a:r>
              <a:r>
                <a:rPr lang="es-ES" sz="900" dirty="0">
                  <a:solidFill>
                    <a:srgbClr val="363435"/>
                  </a:solidFill>
                  <a:latin typeface="Malgun Gothic"/>
                  <a:cs typeface="Malgun Gothic"/>
                </a:rPr>
                <a:t>El corazón </a:t>
              </a:r>
              <a:r>
                <a:rPr sz="900" dirty="0">
                  <a:solidFill>
                    <a:srgbClr val="363435"/>
                  </a:solidFill>
                  <a:latin typeface="Malgun Gothic"/>
                  <a:cs typeface="Malgun Gothic"/>
                </a:rPr>
                <a:t>: </a:t>
              </a:r>
              <a:r>
                <a:rPr lang="es-ES" sz="900" dirty="0">
                  <a:solidFill>
                    <a:srgbClr val="363435"/>
                  </a:solidFill>
                  <a:latin typeface="Malgun Gothic"/>
                  <a:cs typeface="Malgun Gothic"/>
                </a:rPr>
                <a:t>¿Cuántos litros bombea y cuántas veces late al día?</a:t>
              </a:r>
              <a:endParaRPr sz="900" dirty="0">
                <a:latin typeface="Malgun Gothic"/>
                <a:cs typeface="Malgun Gothic"/>
              </a:endParaRPr>
            </a:p>
          </p:txBody>
        </p:sp>
        <p:sp>
          <p:nvSpPr>
            <p:cNvPr id="10" name="object 10"/>
            <p:cNvSpPr txBox="1"/>
            <p:nvPr/>
          </p:nvSpPr>
          <p:spPr>
            <a:xfrm>
              <a:off x="637400" y="4084965"/>
              <a:ext cx="4425297" cy="292061"/>
            </a:xfrm>
            <a:prstGeom prst="rect">
              <a:avLst/>
            </a:prstGeom>
          </p:spPr>
          <p:txBody>
            <a:bodyPr wrap="square" lIns="0" tIns="6635" rIns="0" bIns="0" rtlCol="0">
              <a:noAutofit/>
            </a:bodyPr>
            <a:lstStyle/>
            <a:p>
              <a:pPr marL="895350" indent="-882650" algn="just"/>
              <a:r>
                <a:rPr sz="900" dirty="0">
                  <a:solidFill>
                    <a:srgbClr val="363435"/>
                  </a:solidFill>
                  <a:latin typeface="Malgun Gothic"/>
                  <a:cs typeface="Malgun Gothic"/>
                </a:rPr>
                <a:t>2) </a:t>
              </a:r>
              <a:r>
                <a:rPr lang="es-ES" sz="900" dirty="0">
                  <a:solidFill>
                    <a:srgbClr val="363435"/>
                  </a:solidFill>
                  <a:latin typeface="Malgun Gothic"/>
                  <a:cs typeface="Malgun Gothic"/>
                </a:rPr>
                <a:t>Las células : ¿Cuántas células tiene una persona, y cuántas informaciones de ADN puede almacenar en cada célula?</a:t>
              </a:r>
              <a:endParaRPr sz="900" dirty="0">
                <a:latin typeface="Malgun Gothic"/>
                <a:cs typeface="Malgun Gothic"/>
              </a:endParaRPr>
            </a:p>
          </p:txBody>
        </p:sp>
        <p:sp>
          <p:nvSpPr>
            <p:cNvPr id="7" name="object 7"/>
            <p:cNvSpPr txBox="1"/>
            <p:nvPr/>
          </p:nvSpPr>
          <p:spPr>
            <a:xfrm>
              <a:off x="608345" y="5611621"/>
              <a:ext cx="4431229" cy="180791"/>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Lee Génesis 1:11~31 y piensa sobre la relación correcta entre humanos y animales.</a:t>
              </a:r>
            </a:p>
          </p:txBody>
        </p:sp>
        <p:sp>
          <p:nvSpPr>
            <p:cNvPr id="6" name="object 6"/>
            <p:cNvSpPr txBox="1"/>
            <p:nvPr/>
          </p:nvSpPr>
          <p:spPr>
            <a:xfrm>
              <a:off x="645779" y="5953478"/>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5" name="object 5"/>
            <p:cNvSpPr txBox="1"/>
            <p:nvPr/>
          </p:nvSpPr>
          <p:spPr>
            <a:xfrm>
              <a:off x="919699" y="5953264"/>
              <a:ext cx="4053594" cy="632561"/>
            </a:xfrm>
            <a:prstGeom prst="rect">
              <a:avLst/>
            </a:prstGeom>
          </p:spPr>
          <p:txBody>
            <a:bodyPr wrap="square" lIns="0" tIns="6635" rIns="0" bIns="0" rtlCol="0">
              <a:noAutofit/>
            </a:bodyPr>
            <a:lstStyle/>
            <a:p>
              <a:pPr marL="12700" marR="17784" algn="just"/>
              <a:r>
                <a:rPr lang="es-ES" sz="900" dirty="0">
                  <a:latin typeface="Malgun Gothic"/>
                  <a:cs typeface="Malgun Gothic"/>
                </a:rPr>
                <a:t>Los evolucionistas afirman que las criaturas evolucionaron de estructuras simples a estructuras cada vez más complejas. Pero Dios desde el principio dice que creó todos los seres vivos ‘según su género’ o ‘según su especie’. Busca y escribe en qué versículos aparece la palabra ‘según su género’ o ‘según su especie’, y cuántas veces se repite (Gn 1:11~31).</a:t>
              </a:r>
              <a:endParaRPr sz="900" dirty="0">
                <a:latin typeface="Malgun Gothic"/>
                <a:cs typeface="Malgun Gothic"/>
              </a:endParaRPr>
            </a:p>
          </p:txBody>
        </p:sp>
        <p:sp>
          <p:nvSpPr>
            <p:cNvPr id="4" name="object 4"/>
            <p:cNvSpPr txBox="1"/>
            <p:nvPr/>
          </p:nvSpPr>
          <p:spPr>
            <a:xfrm>
              <a:off x="347200" y="77110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64</a:t>
              </a:r>
              <a:endParaRPr sz="1000">
                <a:latin typeface="Times New Roman"/>
                <a:cs typeface="Times New Roman"/>
              </a:endParaRPr>
            </a:p>
          </p:txBody>
        </p:sp>
        <p:sp>
          <p:nvSpPr>
            <p:cNvPr id="3" name="object 3"/>
            <p:cNvSpPr txBox="1"/>
            <p:nvPr/>
          </p:nvSpPr>
          <p:spPr>
            <a:xfrm>
              <a:off x="658362" y="1018646"/>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70993" y="2373946"/>
              <a:ext cx="4286643" cy="152400"/>
            </a:xfrm>
            <a:prstGeom prst="rect">
              <a:avLst/>
            </a:prstGeom>
          </p:spPr>
          <p:txBody>
            <a:bodyPr wrap="square" lIns="0" tIns="0" rIns="0" bIns="0" rtlCol="0">
              <a:noAutofit/>
            </a:bodyPr>
            <a:lstStyle/>
            <a:p>
              <a:pPr marL="25400">
                <a:lnSpc>
                  <a:spcPts val="1000"/>
                </a:lnSpc>
              </a:pPr>
              <a:endParaRPr sz="1000"/>
            </a:p>
          </p:txBody>
        </p:sp>
        <p:sp>
          <p:nvSpPr>
            <p:cNvPr id="54" name="object 11">
              <a:extLst>
                <a:ext uri="{FF2B5EF4-FFF2-40B4-BE49-F238E27FC236}">
                  <a16:creationId xmlns:a16="http://schemas.microsoft.com/office/drawing/2014/main" id="{E79996E5-E5A1-4F0D-934B-63BC5C21C0B7}"/>
                </a:ext>
              </a:extLst>
            </p:cNvPr>
            <p:cNvSpPr txBox="1"/>
            <p:nvPr/>
          </p:nvSpPr>
          <p:spPr>
            <a:xfrm>
              <a:off x="622169" y="60325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5" name="object 11">
              <a:extLst>
                <a:ext uri="{FF2B5EF4-FFF2-40B4-BE49-F238E27FC236}">
                  <a16:creationId xmlns:a16="http://schemas.microsoft.com/office/drawing/2014/main" id="{37F69EDA-1ACC-4E93-92D9-DCAD49B39125}"/>
                </a:ext>
              </a:extLst>
            </p:cNvPr>
            <p:cNvSpPr txBox="1"/>
            <p:nvPr/>
          </p:nvSpPr>
          <p:spPr>
            <a:xfrm>
              <a:off x="622300" y="497205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그룹 22">
            <a:extLst>
              <a:ext uri="{FF2B5EF4-FFF2-40B4-BE49-F238E27FC236}">
                <a16:creationId xmlns:a16="http://schemas.microsoft.com/office/drawing/2014/main" id="{2D6A26D5-0118-4834-99F7-28D2E3C353CC}"/>
              </a:ext>
            </a:extLst>
          </p:cNvPr>
          <p:cNvGrpSpPr/>
          <p:nvPr/>
        </p:nvGrpSpPr>
        <p:grpSpPr>
          <a:xfrm>
            <a:off x="653294" y="1099399"/>
            <a:ext cx="4655306" cy="6764098"/>
            <a:chOff x="653294" y="1099399"/>
            <a:chExt cx="4655306" cy="6764098"/>
          </a:xfrm>
        </p:grpSpPr>
        <p:sp>
          <p:nvSpPr>
            <p:cNvPr id="21" name="object 21"/>
            <p:cNvSpPr/>
            <p:nvPr/>
          </p:nvSpPr>
          <p:spPr>
            <a:xfrm>
              <a:off x="653294" y="1099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22" name="object 22"/>
            <p:cNvSpPr/>
            <p:nvPr/>
          </p:nvSpPr>
          <p:spPr>
            <a:xfrm>
              <a:off x="690835" y="1136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9" name="object 19"/>
            <p:cNvSpPr/>
            <p:nvPr/>
          </p:nvSpPr>
          <p:spPr>
            <a:xfrm>
              <a:off x="653294" y="2803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20" name="object 20"/>
            <p:cNvSpPr/>
            <p:nvPr/>
          </p:nvSpPr>
          <p:spPr>
            <a:xfrm>
              <a:off x="690835" y="28415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7" name="object 17"/>
            <p:cNvSpPr/>
            <p:nvPr/>
          </p:nvSpPr>
          <p:spPr>
            <a:xfrm>
              <a:off x="653294" y="44039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8" name="object 18"/>
            <p:cNvSpPr/>
            <p:nvPr/>
          </p:nvSpPr>
          <p:spPr>
            <a:xfrm>
              <a:off x="690835" y="44415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5" name="object 15"/>
            <p:cNvSpPr/>
            <p:nvPr/>
          </p:nvSpPr>
          <p:spPr>
            <a:xfrm>
              <a:off x="653294" y="59419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6" name="object 16"/>
            <p:cNvSpPr/>
            <p:nvPr/>
          </p:nvSpPr>
          <p:spPr>
            <a:xfrm>
              <a:off x="690835" y="59795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4" name="object 14"/>
            <p:cNvSpPr txBox="1"/>
            <p:nvPr/>
          </p:nvSpPr>
          <p:spPr>
            <a:xfrm>
              <a:off x="741080" y="1157880"/>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13" name="object 13"/>
            <p:cNvSpPr txBox="1"/>
            <p:nvPr/>
          </p:nvSpPr>
          <p:spPr>
            <a:xfrm>
              <a:off x="1014998" y="1157664"/>
              <a:ext cx="4021307" cy="276859"/>
            </a:xfrm>
            <a:prstGeom prst="rect">
              <a:avLst/>
            </a:prstGeom>
          </p:spPr>
          <p:txBody>
            <a:bodyPr wrap="square" lIns="0" tIns="6635" rIns="0" bIns="0" rtlCol="0">
              <a:noAutofit/>
            </a:bodyPr>
            <a:lstStyle/>
            <a:p>
              <a:pPr marL="12700" algn="just">
                <a:lnSpc>
                  <a:spcPts val="1045"/>
                </a:lnSpc>
              </a:pPr>
              <a:r>
                <a:rPr lang="es-ES" sz="900" dirty="0">
                  <a:solidFill>
                    <a:srgbClr val="363435"/>
                  </a:solidFill>
                  <a:latin typeface="Malgun Gothic"/>
                  <a:cs typeface="Malgun Gothic"/>
                </a:rPr>
                <a:t>Piensa la diferencia entre el hombre y el animal creados por Dios </a:t>
              </a:r>
              <a:r>
                <a:rPr sz="900" dirty="0">
                  <a:solidFill>
                    <a:srgbClr val="363435"/>
                  </a:solidFill>
                  <a:latin typeface="Malgun Gothic"/>
                  <a:cs typeface="Malgun Gothic"/>
                </a:rPr>
                <a:t>(</a:t>
              </a:r>
              <a:r>
                <a:rPr lang="es-ES" sz="900" dirty="0">
                  <a:solidFill>
                    <a:srgbClr val="363435"/>
                  </a:solidFill>
                  <a:latin typeface="Malgun Gothic"/>
                  <a:cs typeface="Malgun Gothic"/>
                </a:rPr>
                <a:t>Gn</a:t>
              </a:r>
              <a:r>
                <a:rPr sz="900" dirty="0">
                  <a:solidFill>
                    <a:srgbClr val="363435"/>
                  </a:solidFill>
                  <a:latin typeface="Malgun Gothic"/>
                  <a:cs typeface="Malgun Gothic"/>
                </a:rPr>
                <a:t> 1:27, 2:7,19).</a:t>
              </a:r>
              <a:endParaRPr sz="900" dirty="0">
                <a:latin typeface="Malgun Gothic"/>
                <a:cs typeface="Malgun Gothic"/>
              </a:endParaRPr>
            </a:p>
          </p:txBody>
        </p:sp>
        <p:sp>
          <p:nvSpPr>
            <p:cNvPr id="12" name="object 12"/>
            <p:cNvSpPr txBox="1"/>
            <p:nvPr/>
          </p:nvSpPr>
          <p:spPr>
            <a:xfrm>
              <a:off x="745251" y="1651607"/>
              <a:ext cx="880349" cy="166094"/>
            </a:xfrm>
            <a:prstGeom prst="rect">
              <a:avLst/>
            </a:prstGeom>
          </p:spPr>
          <p:txBody>
            <a:bodyPr wrap="square" lIns="0" tIns="6635" rIns="0" bIns="0" rtlCol="0">
              <a:noAutofit/>
            </a:bodyPr>
            <a:lstStyle/>
            <a:p>
              <a:pPr marL="12700">
                <a:lnSpc>
                  <a:spcPts val="1045"/>
                </a:lnSpc>
              </a:pPr>
              <a:r>
                <a:rPr sz="900" spc="-3" dirty="0">
                  <a:solidFill>
                    <a:srgbClr val="363435"/>
                  </a:solidFill>
                  <a:latin typeface="Malgun Gothic"/>
                  <a:cs typeface="Malgun Gothic"/>
                </a:rPr>
                <a:t>1) </a:t>
              </a:r>
              <a:r>
                <a:rPr lang="es-ES" sz="900" spc="-3" dirty="0">
                  <a:solidFill>
                    <a:srgbClr val="363435"/>
                  </a:solidFill>
                  <a:latin typeface="Malgun Gothic"/>
                  <a:cs typeface="Malgun Gothic"/>
                </a:rPr>
                <a:t>La diferencia</a:t>
              </a:r>
              <a:r>
                <a:rPr sz="900" spc="-3" dirty="0">
                  <a:solidFill>
                    <a:srgbClr val="363435"/>
                  </a:solidFill>
                  <a:latin typeface="Malgun Gothic"/>
                  <a:cs typeface="Malgun Gothic"/>
                </a:rPr>
                <a:t> :</a:t>
              </a:r>
              <a:endParaRPr sz="900" dirty="0">
                <a:latin typeface="Malgun Gothic"/>
                <a:cs typeface="Malgun Gothic"/>
              </a:endParaRPr>
            </a:p>
          </p:txBody>
        </p:sp>
        <p:sp>
          <p:nvSpPr>
            <p:cNvPr id="11" name="object 11"/>
            <p:cNvSpPr txBox="1"/>
            <p:nvPr/>
          </p:nvSpPr>
          <p:spPr>
            <a:xfrm>
              <a:off x="745251" y="2108807"/>
              <a:ext cx="880349" cy="166094"/>
            </a:xfrm>
            <a:prstGeom prst="rect">
              <a:avLst/>
            </a:prstGeom>
          </p:spPr>
          <p:txBody>
            <a:bodyPr wrap="square" lIns="0" tIns="6635" rIns="0" bIns="0" rtlCol="0">
              <a:noAutofit/>
            </a:bodyPr>
            <a:lstStyle/>
            <a:p>
              <a:pPr marL="12700">
                <a:lnSpc>
                  <a:spcPts val="1045"/>
                </a:lnSpc>
              </a:pPr>
              <a:r>
                <a:rPr sz="900" spc="-3" dirty="0">
                  <a:solidFill>
                    <a:srgbClr val="363435"/>
                  </a:solidFill>
                  <a:latin typeface="Malgun Gothic"/>
                  <a:cs typeface="Malgun Gothic"/>
                </a:rPr>
                <a:t>2) </a:t>
              </a:r>
              <a:r>
                <a:rPr lang="es-ES" sz="900" spc="-3" dirty="0">
                  <a:solidFill>
                    <a:srgbClr val="363435"/>
                  </a:solidFill>
                  <a:latin typeface="Malgun Gothic"/>
                  <a:cs typeface="Malgun Gothic"/>
                </a:rPr>
                <a:t>Común</a:t>
              </a:r>
              <a:r>
                <a:rPr sz="900" spc="-3" dirty="0">
                  <a:solidFill>
                    <a:srgbClr val="363435"/>
                  </a:solidFill>
                  <a:latin typeface="Malgun Gothic"/>
                  <a:cs typeface="Malgun Gothic"/>
                </a:rPr>
                <a:t> :</a:t>
              </a:r>
              <a:endParaRPr sz="900" dirty="0">
                <a:latin typeface="Malgun Gothic"/>
                <a:cs typeface="Malgun Gothic"/>
              </a:endParaRPr>
            </a:p>
          </p:txBody>
        </p:sp>
        <p:sp>
          <p:nvSpPr>
            <p:cNvPr id="10" name="object 10"/>
            <p:cNvSpPr txBox="1"/>
            <p:nvPr/>
          </p:nvSpPr>
          <p:spPr>
            <a:xfrm>
              <a:off x="741080" y="2862479"/>
              <a:ext cx="129073"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3</a:t>
              </a:r>
              <a:endParaRPr sz="1200">
                <a:latin typeface="Impact"/>
                <a:cs typeface="Impact"/>
              </a:endParaRPr>
            </a:p>
          </p:txBody>
        </p:sp>
        <p:sp>
          <p:nvSpPr>
            <p:cNvPr id="9" name="object 9"/>
            <p:cNvSpPr txBox="1"/>
            <p:nvPr/>
          </p:nvSpPr>
          <p:spPr>
            <a:xfrm>
              <a:off x="1014999" y="2862264"/>
              <a:ext cx="4021307" cy="166093"/>
            </a:xfrm>
            <a:prstGeom prst="rect">
              <a:avLst/>
            </a:prstGeom>
          </p:spPr>
          <p:txBody>
            <a:bodyPr wrap="square" lIns="0" tIns="6635" rIns="0" bIns="0" rtlCol="0">
              <a:noAutofit/>
            </a:bodyPr>
            <a:lstStyle/>
            <a:p>
              <a:pPr marL="12700">
                <a:lnSpc>
                  <a:spcPts val="1045"/>
                </a:lnSpc>
              </a:pPr>
              <a:r>
                <a:rPr lang="es-ES" sz="900" spc="-30" dirty="0">
                  <a:solidFill>
                    <a:srgbClr val="363435"/>
                  </a:solidFill>
                  <a:latin typeface="Malgun Gothic"/>
                  <a:cs typeface="Malgun Gothic"/>
                </a:rPr>
                <a:t>Hay muchas contradicciones en la teoría de la evolución. Escribe dos de ellos.</a:t>
              </a:r>
              <a:endParaRPr sz="900" spc="-30" dirty="0">
                <a:latin typeface="Malgun Gothic"/>
                <a:cs typeface="Malgun Gothic"/>
              </a:endParaRPr>
            </a:p>
          </p:txBody>
        </p:sp>
        <p:sp>
          <p:nvSpPr>
            <p:cNvPr id="8" name="object 8"/>
            <p:cNvSpPr txBox="1"/>
            <p:nvPr/>
          </p:nvSpPr>
          <p:spPr>
            <a:xfrm>
              <a:off x="745251" y="3289526"/>
              <a:ext cx="136499"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1)</a:t>
              </a:r>
              <a:endParaRPr sz="900">
                <a:latin typeface="Malgun Gothic"/>
                <a:cs typeface="Malgun Gothic"/>
              </a:endParaRPr>
            </a:p>
          </p:txBody>
        </p:sp>
        <p:sp>
          <p:nvSpPr>
            <p:cNvPr id="7" name="object 7"/>
            <p:cNvSpPr txBox="1"/>
            <p:nvPr/>
          </p:nvSpPr>
          <p:spPr>
            <a:xfrm>
              <a:off x="745251" y="3746726"/>
              <a:ext cx="136499"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2)</a:t>
              </a:r>
              <a:endParaRPr sz="900">
                <a:latin typeface="Malgun Gothic"/>
                <a:cs typeface="Malgun Gothic"/>
              </a:endParaRPr>
            </a:p>
          </p:txBody>
        </p:sp>
        <p:sp>
          <p:nvSpPr>
            <p:cNvPr id="6" name="object 6"/>
            <p:cNvSpPr txBox="1"/>
            <p:nvPr/>
          </p:nvSpPr>
          <p:spPr>
            <a:xfrm>
              <a:off x="741080" y="4462479"/>
              <a:ext cx="124385"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4</a:t>
              </a:r>
              <a:endParaRPr sz="1200">
                <a:latin typeface="Impact"/>
                <a:cs typeface="Impact"/>
              </a:endParaRPr>
            </a:p>
          </p:txBody>
        </p:sp>
        <p:sp>
          <p:nvSpPr>
            <p:cNvPr id="5" name="object 5"/>
            <p:cNvSpPr txBox="1"/>
            <p:nvPr/>
          </p:nvSpPr>
          <p:spPr>
            <a:xfrm>
              <a:off x="1014999" y="4462264"/>
              <a:ext cx="4021306" cy="275297"/>
            </a:xfrm>
            <a:prstGeom prst="rect">
              <a:avLst/>
            </a:prstGeom>
          </p:spPr>
          <p:txBody>
            <a:bodyPr wrap="square" lIns="0" tIns="6635" rIns="0" bIns="0" rtlCol="0">
              <a:noAutofit/>
            </a:bodyPr>
            <a:lstStyle/>
            <a:p>
              <a:pPr marL="12700" algn="just">
                <a:lnSpc>
                  <a:spcPts val="1045"/>
                </a:lnSpc>
              </a:pPr>
              <a:r>
                <a:rPr lang="es-ES" sz="900" dirty="0">
                  <a:solidFill>
                    <a:srgbClr val="363435"/>
                  </a:solidFill>
                  <a:latin typeface="Malgun Gothic"/>
                  <a:cs typeface="Malgun Gothic"/>
                </a:rPr>
                <a:t>En el instituto, ha salido preguntas sobre la evolución en el examen. ¿Cómo debes responder? (Comparte comunión juntos.)</a:t>
              </a:r>
            </a:p>
          </p:txBody>
        </p:sp>
        <p:sp>
          <p:nvSpPr>
            <p:cNvPr id="4" name="object 4"/>
            <p:cNvSpPr txBox="1"/>
            <p:nvPr/>
          </p:nvSpPr>
          <p:spPr>
            <a:xfrm>
              <a:off x="741080" y="6000478"/>
              <a:ext cx="130041"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5</a:t>
              </a:r>
              <a:endParaRPr sz="1200">
                <a:latin typeface="Impact"/>
                <a:cs typeface="Impact"/>
              </a:endParaRPr>
            </a:p>
          </p:txBody>
        </p:sp>
        <p:sp>
          <p:nvSpPr>
            <p:cNvPr id="3" name="object 3"/>
            <p:cNvSpPr txBox="1"/>
            <p:nvPr/>
          </p:nvSpPr>
          <p:spPr>
            <a:xfrm>
              <a:off x="1014999" y="6000264"/>
              <a:ext cx="3941775" cy="139700"/>
            </a:xfrm>
            <a:prstGeom prst="rect">
              <a:avLst/>
            </a:prstGeom>
          </p:spPr>
          <p:txBody>
            <a:bodyPr wrap="square" lIns="0" tIns="6635" rIns="0" bIns="0" rtlCol="0">
              <a:noAutofit/>
            </a:bodyPr>
            <a:lstStyle/>
            <a:p>
              <a:pPr marL="12700">
                <a:lnSpc>
                  <a:spcPts val="1045"/>
                </a:lnSpc>
              </a:pPr>
              <a:r>
                <a:rPr lang="es-ES" sz="900" dirty="0">
                  <a:solidFill>
                    <a:srgbClr val="363435"/>
                  </a:solidFill>
                  <a:latin typeface="Malgun Gothic"/>
                  <a:cs typeface="Malgun Gothic"/>
                </a:rPr>
                <a:t>Lee Isaías 11:6~9. ¿Cuándo se recuperará todo?</a:t>
              </a:r>
            </a:p>
          </p:txBody>
        </p:sp>
        <p:sp>
          <p:nvSpPr>
            <p:cNvPr id="2" name="object 2"/>
            <p:cNvSpPr txBox="1"/>
            <p:nvPr/>
          </p:nvSpPr>
          <p:spPr>
            <a:xfrm>
              <a:off x="5137150" y="77110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65</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12"/>
            <a:ext cx="5707629" cy="8207665"/>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84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84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84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84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84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84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84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34" name="object 34"/>
            <p:cNvSpPr txBox="1"/>
            <p:nvPr/>
          </p:nvSpPr>
          <p:spPr>
            <a:xfrm>
              <a:off x="923732" y="1333360"/>
              <a:ext cx="1373274" cy="400092"/>
            </a:xfrm>
            <a:prstGeom prst="rect">
              <a:avLst/>
            </a:prstGeom>
          </p:spPr>
          <p:txBody>
            <a:bodyPr wrap="square" lIns="0" tIns="8934" rIns="0" bIns="0" rtlCol="0">
              <a:noAutofit/>
            </a:bodyPr>
            <a:lstStyle/>
            <a:p>
              <a:pPr algn="ctr">
                <a:lnSpc>
                  <a:spcPts val="1407"/>
                </a:lnSpc>
              </a:pPr>
              <a:r>
                <a:rPr lang="es-ES" sz="1027" dirty="0">
                  <a:latin typeface="Times New Roman"/>
                  <a:cs typeface="Times New Roman"/>
                </a:rPr>
                <a:t>La palabra de hoy</a:t>
              </a:r>
              <a:endParaRPr sz="1027" dirty="0">
                <a:latin typeface="Times New Roman"/>
                <a:cs typeface="Times New Roman"/>
              </a:endParaRPr>
            </a:p>
            <a:p>
              <a:pPr marL="93085" marR="104696" algn="ctr">
                <a:spcBef>
                  <a:spcPts val="227"/>
                </a:spcBef>
              </a:pPr>
              <a:r>
                <a:rPr lang="es-ES" sz="822" dirty="0">
                  <a:solidFill>
                    <a:srgbClr val="808284"/>
                  </a:solidFill>
                  <a:latin typeface="Times New Roman"/>
                  <a:cs typeface="Times New Roman"/>
                </a:rPr>
                <a:t>(Escribir la Palabra)</a:t>
              </a:r>
              <a:endParaRPr sz="822"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934" rIns="0" bIns="0" rtlCol="0">
              <a:noAutofit/>
            </a:bodyPr>
            <a:lstStyle/>
            <a:p>
              <a:pPr marL="89056" marR="101122" algn="ctr">
                <a:lnSpc>
                  <a:spcPts val="1407"/>
                </a:lnSpc>
              </a:pPr>
              <a:r>
                <a:rPr lang="es-ES" sz="1027" dirty="0">
                  <a:latin typeface="Times New Roman"/>
                  <a:cs typeface="Times New Roman"/>
                </a:rPr>
                <a:t>La oración de hoy</a:t>
              </a:r>
              <a:endParaRPr sz="1027" dirty="0">
                <a:latin typeface="Times New Roman"/>
                <a:cs typeface="Times New Roman"/>
              </a:endParaRPr>
            </a:p>
            <a:p>
              <a:pPr algn="ctr">
                <a:spcBef>
                  <a:spcPts val="227"/>
                </a:spcBef>
              </a:pPr>
              <a:r>
                <a:rPr lang="es-ES" sz="822" dirty="0">
                  <a:solidFill>
                    <a:srgbClr val="808284"/>
                  </a:solidFill>
                  <a:latin typeface="Times New Roman"/>
                  <a:cs typeface="Times New Roman"/>
                </a:rPr>
                <a:t>(Gratitud / Arrepentimiento / Súplica)</a:t>
              </a:r>
              <a:endParaRPr sz="822"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D</a:t>
              </a:r>
              <a:endParaRPr sz="2054"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Gn 1:27</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L</a:t>
              </a:r>
              <a:endParaRPr sz="2054" dirty="0">
                <a:latin typeface="Times New Roman"/>
                <a:cs typeface="Times New Roman"/>
              </a:endParaRPr>
            </a:p>
          </p:txBody>
        </p:sp>
        <p:sp>
          <p:nvSpPr>
            <p:cNvPr id="29" name="object 29"/>
            <p:cNvSpPr txBox="1"/>
            <p:nvPr/>
          </p:nvSpPr>
          <p:spPr>
            <a:xfrm>
              <a:off x="895019" y="4119691"/>
              <a:ext cx="541169" cy="116174"/>
            </a:xfrm>
            <a:prstGeom prst="rect">
              <a:avLst/>
            </a:prstGeom>
          </p:spPr>
          <p:txBody>
            <a:bodyPr wrap="square" lIns="0" tIns="6652" rIns="0" bIns="0" rtlCol="0">
              <a:noAutofit/>
            </a:bodyPr>
            <a:lstStyle/>
            <a:p>
              <a:pPr marL="12700">
                <a:lnSpc>
                  <a:spcPts val="1045"/>
                </a:lnSpc>
              </a:pPr>
              <a:r>
                <a:rPr lang="es-ES" sz="1000" spc="32" dirty="0">
                  <a:solidFill>
                    <a:srgbClr val="363435"/>
                  </a:solidFill>
                  <a:latin typeface="Malgun Gothic"/>
                  <a:cs typeface="Malgun Gothic"/>
                </a:rPr>
                <a:t>Gn 2:7</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M</a:t>
              </a:r>
              <a:endParaRPr sz="2054"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Sal 28:5</a:t>
              </a:r>
              <a:endParaRPr lang="es-ES" sz="1000" dirty="0">
                <a:latin typeface="Malgun Gothic"/>
                <a:cs typeface="Malgun Gothic"/>
              </a:endParaRPr>
            </a:p>
          </p:txBody>
        </p:sp>
        <p:sp>
          <p:nvSpPr>
            <p:cNvPr id="26" name="object 26"/>
            <p:cNvSpPr txBox="1"/>
            <p:nvPr/>
          </p:nvSpPr>
          <p:spPr>
            <a:xfrm>
              <a:off x="229328" y="7799122"/>
              <a:ext cx="176075" cy="156512"/>
            </a:xfrm>
            <a:prstGeom prst="rect">
              <a:avLst/>
            </a:prstGeom>
          </p:spPr>
          <p:txBody>
            <a:bodyPr wrap="square" lIns="0" tIns="7173" rIns="0" bIns="0" rtlCol="0">
              <a:noAutofit/>
            </a:bodyPr>
            <a:lstStyle/>
            <a:p>
              <a:pPr marL="13043">
                <a:lnSpc>
                  <a:spcPts val="1130"/>
                </a:lnSpc>
              </a:pPr>
              <a:r>
                <a:rPr lang="es-ES" sz="1027" dirty="0">
                  <a:latin typeface="Times New Roman"/>
                  <a:cs typeface="Times New Roman"/>
                </a:rPr>
                <a:t>66</a:t>
              </a:r>
              <a:endParaRPr sz="1027"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97" name="object 11"/>
            <p:cNvSpPr txBox="1"/>
            <p:nvPr/>
          </p:nvSpPr>
          <p:spPr>
            <a:xfrm>
              <a:off x="562140" y="665178"/>
              <a:ext cx="2799384" cy="286939"/>
            </a:xfrm>
            <a:prstGeom prst="rect">
              <a:avLst/>
            </a:prstGeom>
          </p:spPr>
          <p:txBody>
            <a:bodyPr wrap="square" lIns="0" tIns="14118" rIns="0" bIns="0" rtlCol="0">
              <a:noAutofit/>
            </a:bodyPr>
            <a:lstStyle/>
            <a:p>
              <a:pPr marL="13043">
                <a:lnSpc>
                  <a:spcPts val="2223"/>
                </a:lnSpc>
              </a:pPr>
              <a:r>
                <a:rPr lang="es-ES" sz="1438" b="1" dirty="0">
                  <a:solidFill>
                    <a:srgbClr val="00ADEF"/>
                  </a:solidFill>
                  <a:latin typeface="Times New Roman"/>
                  <a:cs typeface="Times New Roman"/>
                </a:rPr>
                <a:t>Palabra</a:t>
              </a:r>
              <a:r>
                <a:rPr sz="1027" dirty="0">
                  <a:solidFill>
                    <a:srgbClr val="00ADEF"/>
                  </a:solidFill>
                  <a:latin typeface="Times New Roman"/>
                  <a:cs typeface="Times New Roman"/>
                </a:rPr>
                <a:t> </a:t>
              </a:r>
              <a:r>
                <a:rPr lang="es-ES" sz="1027" dirty="0">
                  <a:solidFill>
                    <a:srgbClr val="00ADEF"/>
                  </a:solidFill>
                  <a:latin typeface="Times New Roman"/>
                  <a:cs typeface="Times New Roman"/>
                </a:rPr>
                <a:t>    Aplicando a la vida</a:t>
              </a:r>
              <a:endParaRPr sz="1027"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12"/>
            <a:ext cx="5703681" cy="8207665"/>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84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42" name="object 42"/>
            <p:cNvSpPr txBox="1"/>
            <p:nvPr/>
          </p:nvSpPr>
          <p:spPr>
            <a:xfrm>
              <a:off x="686352" y="545701"/>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X</a:t>
              </a:r>
              <a:endParaRPr sz="2054"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652" rIns="0" bIns="0" rtlCol="0">
              <a:noAutofit/>
            </a:bodyPr>
            <a:lstStyle/>
            <a:p>
              <a:pPr marL="12700">
                <a:lnSpc>
                  <a:spcPts val="1045"/>
                </a:lnSpc>
              </a:pPr>
              <a:r>
                <a:rPr lang="es-ES" sz="1000" spc="35" dirty="0">
                  <a:solidFill>
                    <a:srgbClr val="363435"/>
                  </a:solidFill>
                  <a:latin typeface="Malgun Gothic"/>
                  <a:cs typeface="Malgun Gothic"/>
                </a:rPr>
                <a:t>Sal 139:13~14</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956" rIns="0" bIns="0" rtlCol="0">
              <a:noAutofit/>
            </a:bodyPr>
            <a:lstStyle/>
            <a:p>
              <a:pPr marL="13043">
                <a:lnSpc>
                  <a:spcPts val="2198"/>
                </a:lnSpc>
              </a:pPr>
              <a:r>
                <a:rPr lang="es-ES" sz="2054" spc="-421" dirty="0">
                  <a:solidFill>
                    <a:srgbClr val="FFFFFF"/>
                  </a:solidFill>
                  <a:latin typeface="Times New Roman"/>
                  <a:cs typeface="Times New Roman"/>
                </a:rPr>
                <a:t>J</a:t>
              </a:r>
              <a:endParaRPr sz="2054"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652" rIns="0" bIns="0" rtlCol="0">
              <a:noAutofit/>
            </a:bodyPr>
            <a:lstStyle/>
            <a:p>
              <a:pPr marL="12700">
                <a:lnSpc>
                  <a:spcPts val="1045"/>
                </a:lnSpc>
              </a:pPr>
              <a:r>
                <a:rPr lang="es-ES" sz="1000" spc="23" dirty="0">
                  <a:solidFill>
                    <a:srgbClr val="363435"/>
                  </a:solidFill>
                  <a:latin typeface="Malgun Gothic"/>
                  <a:cs typeface="Malgun Gothic"/>
                </a:rPr>
                <a:t>Is 26:10</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V</a:t>
              </a:r>
              <a:endParaRPr sz="2054" dirty="0">
                <a:latin typeface="Times New Roman"/>
                <a:cs typeface="Times New Roman"/>
              </a:endParaRPr>
            </a:p>
          </p:txBody>
        </p:sp>
        <p:sp>
          <p:nvSpPr>
            <p:cNvPr id="37" name="object 37"/>
            <p:cNvSpPr txBox="1"/>
            <p:nvPr/>
          </p:nvSpPr>
          <p:spPr>
            <a:xfrm>
              <a:off x="1060996" y="4442720"/>
              <a:ext cx="552670" cy="143470"/>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Jn 4:24</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S</a:t>
              </a:r>
              <a:endParaRPr sz="2054"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652" rIns="0" bIns="0" rtlCol="0">
              <a:noAutofit/>
            </a:bodyPr>
            <a:lstStyle/>
            <a:p>
              <a:pPr marL="12700">
                <a:lnSpc>
                  <a:spcPts val="1045"/>
                </a:lnSpc>
              </a:pPr>
              <a:r>
                <a:rPr lang="es-ES" sz="1000" spc="12" dirty="0">
                  <a:solidFill>
                    <a:srgbClr val="363435"/>
                  </a:solidFill>
                  <a:latin typeface="Malgun Gothic"/>
                  <a:cs typeface="Malgun Gothic"/>
                </a:rPr>
                <a:t>1Ts 5:23</a:t>
              </a:r>
              <a:endParaRPr lang="es-ES" sz="1000" dirty="0">
                <a:latin typeface="Malgun Gothic"/>
                <a:cs typeface="Malgun Gothic"/>
              </a:endParaRPr>
            </a:p>
          </p:txBody>
        </p:sp>
        <p:sp>
          <p:nvSpPr>
            <p:cNvPr id="34" name="object 34"/>
            <p:cNvSpPr txBox="1"/>
            <p:nvPr/>
          </p:nvSpPr>
          <p:spPr>
            <a:xfrm>
              <a:off x="5225041" y="7808258"/>
              <a:ext cx="176076" cy="156512"/>
            </a:xfrm>
            <a:prstGeom prst="rect">
              <a:avLst/>
            </a:prstGeom>
          </p:spPr>
          <p:txBody>
            <a:bodyPr wrap="square" lIns="0" tIns="6944" rIns="0" bIns="0" rtlCol="0">
              <a:noAutofit/>
            </a:bodyPr>
            <a:lstStyle/>
            <a:p>
              <a:pPr marL="13043">
                <a:lnSpc>
                  <a:spcPts val="1094"/>
                </a:lnSpc>
              </a:pPr>
              <a:r>
                <a:rPr lang="es-ES" sz="1027" dirty="0">
                  <a:latin typeface="Times New Roman"/>
                  <a:cs typeface="Times New Roman"/>
                </a:rPr>
                <a:t>67</a:t>
              </a:r>
              <a:endParaRPr sz="1027"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6086">
                <a:lnSpc>
                  <a:spcPts val="1027"/>
                </a:lnSpc>
              </a:pPr>
              <a:endParaRPr sz="1027"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그룹 20">
            <a:extLst>
              <a:ext uri="{FF2B5EF4-FFF2-40B4-BE49-F238E27FC236}">
                <a16:creationId xmlns:a16="http://schemas.microsoft.com/office/drawing/2014/main" id="{CE668253-0A69-41AF-834F-E421F6CA668E}"/>
              </a:ext>
            </a:extLst>
          </p:cNvPr>
          <p:cNvGrpSpPr/>
          <p:nvPr/>
        </p:nvGrpSpPr>
        <p:grpSpPr>
          <a:xfrm>
            <a:off x="0" y="0"/>
            <a:ext cx="5687999" cy="8207997"/>
            <a:chOff x="0" y="0"/>
            <a:chExt cx="5687999" cy="8207997"/>
          </a:xfrm>
        </p:grpSpPr>
        <p:sp>
          <p:nvSpPr>
            <p:cNvPr id="17" name="object 17"/>
            <p:cNvSpPr/>
            <p:nvPr/>
          </p:nvSpPr>
          <p:spPr>
            <a:xfrm>
              <a:off x="225005" y="0"/>
              <a:ext cx="5211000" cy="8207997"/>
            </a:xfrm>
            <a:custGeom>
              <a:avLst/>
              <a:gdLst/>
              <a:ahLst/>
              <a:cxnLst/>
              <a:rect l="l" t="t" r="r" b="b"/>
              <a:pathLst>
                <a:path w="5211000" h="8207997">
                  <a:moveTo>
                    <a:pt x="0" y="8207997"/>
                  </a:moveTo>
                  <a:lnTo>
                    <a:pt x="5211000" y="8207997"/>
                  </a:lnTo>
                  <a:lnTo>
                    <a:pt x="5211000" y="0"/>
                  </a:lnTo>
                  <a:lnTo>
                    <a:pt x="0" y="0"/>
                  </a:lnTo>
                  <a:lnTo>
                    <a:pt x="0" y="8207997"/>
                  </a:lnTo>
                  <a:close/>
                </a:path>
              </a:pathLst>
            </a:custGeom>
            <a:solidFill>
              <a:srgbClr val="C7E9FA"/>
            </a:solidFill>
          </p:spPr>
          <p:txBody>
            <a:bodyPr wrap="square" lIns="0" tIns="0" rIns="0" bIns="0" rtlCol="0">
              <a:noAutofit/>
            </a:bodyPr>
            <a:lstStyle/>
            <a:p>
              <a:endParaRPr/>
            </a:p>
          </p:txBody>
        </p:sp>
        <p:sp>
          <p:nvSpPr>
            <p:cNvPr id="8" name="object 8"/>
            <p:cNvSpPr/>
            <p:nvPr/>
          </p:nvSpPr>
          <p:spPr>
            <a:xfrm>
              <a:off x="357899"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9" name="object 9"/>
            <p:cNvSpPr/>
            <p:nvPr/>
          </p:nvSpPr>
          <p:spPr>
            <a:xfrm>
              <a:off x="5080293"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0" name="object 10"/>
            <p:cNvSpPr/>
            <p:nvPr/>
          </p:nvSpPr>
          <p:spPr>
            <a:xfrm>
              <a:off x="5080293"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408699"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408699"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18905" y="554169"/>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1159200" y="5977343"/>
              <a:ext cx="3091883" cy="1582648"/>
            </a:xfrm>
            <a:prstGeom prst="rect">
              <a:avLst/>
            </a:prstGeom>
            <a:blipFill>
              <a:blip r:embed="rId3" cstate="print"/>
              <a:stretch>
                <a:fillRect/>
              </a:stretch>
            </a:blipFill>
          </p:spPr>
          <p:txBody>
            <a:bodyPr wrap="square" lIns="0" tIns="0" rIns="0" bIns="0" rtlCol="0">
              <a:noAutofit/>
            </a:bodyPr>
            <a:lstStyle/>
            <a:p>
              <a:endParaRPr/>
            </a:p>
          </p:txBody>
        </p:sp>
        <p:sp>
          <p:nvSpPr>
            <p:cNvPr id="15" name="object 15"/>
            <p:cNvSpPr/>
            <p:nvPr/>
          </p:nvSpPr>
          <p:spPr>
            <a:xfrm>
              <a:off x="0" y="0"/>
              <a:ext cx="225005" cy="8207997"/>
            </a:xfrm>
            <a:custGeom>
              <a:avLst/>
              <a:gdLst/>
              <a:ahLst/>
              <a:cxnLst/>
              <a:rect l="l" t="t" r="r" b="b"/>
              <a:pathLst>
                <a:path w="225005" h="8207997">
                  <a:moveTo>
                    <a:pt x="0" y="8207997"/>
                  </a:moveTo>
                  <a:lnTo>
                    <a:pt x="225005" y="8207997"/>
                  </a:lnTo>
                  <a:lnTo>
                    <a:pt x="225005" y="0"/>
                  </a:lnTo>
                  <a:lnTo>
                    <a:pt x="0" y="0"/>
                  </a:lnTo>
                  <a:lnTo>
                    <a:pt x="0" y="8207997"/>
                  </a:lnTo>
                  <a:close/>
                </a:path>
              </a:pathLst>
            </a:custGeom>
            <a:solidFill>
              <a:srgbClr val="90D7F7"/>
            </a:solidFill>
          </p:spPr>
          <p:txBody>
            <a:bodyPr wrap="square" lIns="0" tIns="0" rIns="0" bIns="0" rtlCol="0">
              <a:noAutofit/>
            </a:bodyPr>
            <a:lstStyle/>
            <a:p>
              <a:endParaRPr/>
            </a:p>
          </p:txBody>
        </p:sp>
        <p:sp>
          <p:nvSpPr>
            <p:cNvPr id="16" name="object 16"/>
            <p:cNvSpPr/>
            <p:nvPr/>
          </p:nvSpPr>
          <p:spPr>
            <a:xfrm>
              <a:off x="22975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7" name="object 7"/>
            <p:cNvSpPr/>
            <p:nvPr/>
          </p:nvSpPr>
          <p:spPr>
            <a:xfrm>
              <a:off x="5436006"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5" name="object 5"/>
            <p:cNvSpPr txBox="1"/>
            <p:nvPr/>
          </p:nvSpPr>
          <p:spPr>
            <a:xfrm>
              <a:off x="1631374" y="1060450"/>
              <a:ext cx="3111451" cy="395152"/>
            </a:xfrm>
            <a:prstGeom prst="rect">
              <a:avLst/>
            </a:prstGeom>
          </p:spPr>
          <p:txBody>
            <a:bodyPr wrap="square" lIns="0" tIns="12700" rIns="0" bIns="0" rtlCol="0">
              <a:noAutofit/>
            </a:bodyPr>
            <a:lstStyle/>
            <a:p>
              <a:pPr marL="12700" algn="ctr">
                <a:lnSpc>
                  <a:spcPts val="2000"/>
                </a:lnSpc>
              </a:pPr>
              <a:r>
                <a:rPr lang="es-ES" dirty="0">
                  <a:solidFill>
                    <a:srgbClr val="00AFEE"/>
                  </a:solidFill>
                  <a:latin typeface="Times New Roman" panose="02020603050405020304" pitchFamily="18" charset="0"/>
                  <a:cs typeface="Times New Roman" panose="02020603050405020304" pitchFamily="18" charset="0"/>
                </a:rPr>
                <a:t>Prohibición de la teoría de </a:t>
              </a:r>
            </a:p>
            <a:p>
              <a:pPr marL="12700" algn="ctr">
                <a:lnSpc>
                  <a:spcPts val="2000"/>
                </a:lnSpc>
              </a:pPr>
              <a:r>
                <a:rPr lang="es-ES" dirty="0">
                  <a:solidFill>
                    <a:srgbClr val="00AFEE"/>
                  </a:solidFill>
                  <a:latin typeface="Times New Roman" panose="02020603050405020304" pitchFamily="18" charset="0"/>
                  <a:cs typeface="Times New Roman" panose="02020603050405020304" pitchFamily="18" charset="0"/>
                </a:rPr>
                <a:t>la evolución en la educación</a:t>
              </a:r>
              <a:endParaRPr sz="18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550619" y="1851996"/>
              <a:ext cx="4418081" cy="3187966"/>
            </a:xfrm>
            <a:prstGeom prst="rect">
              <a:avLst/>
            </a:prstGeom>
          </p:spPr>
          <p:txBody>
            <a:bodyPr wrap="square" lIns="0" tIns="6604" rIns="0" bIns="0" rtlCol="0">
              <a:noAutofit/>
            </a:bodyPr>
            <a:lstStyle/>
            <a:p>
              <a:pPr marR="16785" indent="120650" algn="just"/>
              <a:r>
                <a:rPr lang="es-ES" sz="900" dirty="0">
                  <a:solidFill>
                    <a:srgbClr val="363435"/>
                  </a:solidFill>
                  <a:latin typeface="Malgun Gothic"/>
                  <a:cs typeface="Malgun Gothic"/>
                </a:rPr>
                <a:t>La Corte Suprema de Justicia de California Estados Unidos, respondió a una demanda presentada por el Director del Instituto de Ciencia de la Creación, diciendo: “Forzar la teoría de la evolución viola la libertad de religión garantizada en la Constitución de los Estados Unidos, queremos el derecho de aprender el creacionismo.” Y sentenció al pleito: “La teoría de la evolución no es un hecho confirmado, por lo que tenemos que enseñar solo como una teoría.” Más importante aún, 160 evolucionistas en el Museo de Chicago del 16 al 19 de octubre de 1980 convocaron una conferencia académica, diciendo: "La evolución de una especie a otra es imposible". Además, la Junta de Educación del Estado de Kansas adoptó por 6 a 4 una nueva directriz el 11 de agosto de 1999, "Eliminemos la teoría de la evolución que se reconoce como un principio fundamental en biología y otras ciencias.“ y los medios estadounidenses informaron todo a la vez. En resumen, en la Comunidad de Kansas no se puede enseñar en el futuro la teoría de la evolución que el colegio había </a:t>
              </a:r>
              <a:r>
                <a:rPr lang="es-ES" sz="900" dirty="0">
                  <a:solidFill>
                    <a:srgbClr val="363435"/>
                  </a:solidFill>
                  <a:latin typeface="Malgun Gothic" panose="020B0503020000020004" pitchFamily="34" charset="-127"/>
                  <a:ea typeface="Malgun Gothic" panose="020B0503020000020004" pitchFamily="34" charset="-127"/>
                  <a:cs typeface="Malgun Gothic"/>
                </a:rPr>
                <a:t>explicado: "que los primates </a:t>
              </a:r>
              <a:r>
                <a:rPr lang="es-ES" sz="900" dirty="0">
                  <a:solidFill>
                    <a:srgbClr val="363435"/>
                  </a:solidFill>
                  <a:latin typeface="Malgun Gothic"/>
                  <a:cs typeface="Malgun Gothic"/>
                </a:rPr>
                <a:t>se habían convertido en la humanidad". En los Estados Unidos, seis comunidades además de Kansas, incluidos Arizona y Alabama, están debatiendo si poner fin o no a la evolución. Antes de 1972, se describían 16 páginas de la teoría de la evolución en los libros de texto de secundaria, pero desde 1981 solo se ha escrito una página. En Corea, el Instituto Coreano de Ciencias Creativas fue fundado en 1980, y alrededor de 80 científicos realizan actividades activas como conferencias, debates, relaciones internacionales e intercambio de información mientras oran y estudian la Biblia, y la organización también se está expandiendo continuamente, atrayendo una atención extraordinaria tanto en el país como en el extranjero.</a:t>
              </a:r>
            </a:p>
          </p:txBody>
        </p:sp>
        <p:sp>
          <p:nvSpPr>
            <p:cNvPr id="3" name="object 3"/>
            <p:cNvSpPr txBox="1"/>
            <p:nvPr/>
          </p:nvSpPr>
          <p:spPr>
            <a:xfrm>
              <a:off x="743215" y="5305316"/>
              <a:ext cx="3999610" cy="317550"/>
            </a:xfrm>
            <a:prstGeom prst="rect">
              <a:avLst/>
            </a:prstGeom>
          </p:spPr>
          <p:txBody>
            <a:bodyPr wrap="square" lIns="0" tIns="6635" rIns="0" bIns="0" rtlCol="0">
              <a:noAutofit/>
            </a:bodyPr>
            <a:lstStyle/>
            <a:p>
              <a:pPr marL="12700" algn="just"/>
              <a:r>
                <a:rPr lang="es-ES" sz="900" dirty="0">
                  <a:solidFill>
                    <a:srgbClr val="00AFEE"/>
                  </a:solidFill>
                  <a:latin typeface="Malgun Gothic"/>
                  <a:cs typeface="Malgun Gothic"/>
                </a:rPr>
                <a:t>Profesando ser sabios, se hicieron necios, y cambiaron la gloria del Dios incorruptible en semejanza de imagen de hombre corruptible, de aves, de cuadrúpedos y de reptiles.</a:t>
              </a:r>
              <a:r>
                <a:rPr sz="900" dirty="0">
                  <a:solidFill>
                    <a:srgbClr val="00AFEE"/>
                  </a:solidFill>
                  <a:latin typeface="Malgun Gothic"/>
                  <a:cs typeface="Malgun Gothic"/>
                </a:rPr>
                <a:t> (</a:t>
              </a:r>
              <a:r>
                <a:rPr lang="es-ES" sz="900" dirty="0">
                  <a:solidFill>
                    <a:srgbClr val="00AFEE"/>
                  </a:solidFill>
                  <a:latin typeface="Malgun Gothic"/>
                  <a:cs typeface="Malgun Gothic"/>
                </a:rPr>
                <a:t>Ro </a:t>
              </a:r>
              <a:r>
                <a:rPr sz="900" dirty="0">
                  <a:solidFill>
                    <a:srgbClr val="00AFEE"/>
                  </a:solidFill>
                  <a:latin typeface="Malgun Gothic"/>
                  <a:cs typeface="Malgun Gothic"/>
                </a:rPr>
                <a:t>1:22~23)</a:t>
              </a:r>
              <a:endParaRPr sz="900" dirty="0">
                <a:latin typeface="Malgun Gothic"/>
                <a:cs typeface="Malgun Gothic"/>
              </a:endParaRPr>
            </a:p>
          </p:txBody>
        </p:sp>
        <p:sp>
          <p:nvSpPr>
            <p:cNvPr id="2" name="object 2"/>
            <p:cNvSpPr txBox="1"/>
            <p:nvPr/>
          </p:nvSpPr>
          <p:spPr>
            <a:xfrm>
              <a:off x="316000"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68</a:t>
              </a:r>
              <a:endParaRPr sz="1000">
                <a:latin typeface="Times New Roman"/>
                <a:cs typeface="Times New Roman"/>
              </a:endParaRPr>
            </a:p>
          </p:txBody>
        </p:sp>
        <p:sp>
          <p:nvSpPr>
            <p:cNvPr id="18" name="object 7">
              <a:extLst>
                <a:ext uri="{FF2B5EF4-FFF2-40B4-BE49-F238E27FC236}">
                  <a16:creationId xmlns:a16="http://schemas.microsoft.com/office/drawing/2014/main" id="{4164518A-2D85-4EE1-9A46-F9AFAB76187E}"/>
                </a:ext>
              </a:extLst>
            </p:cNvPr>
            <p:cNvSpPr txBox="1"/>
            <p:nvPr/>
          </p:nvSpPr>
          <p:spPr>
            <a:xfrm>
              <a:off x="635001" y="111125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sp>
          <p:nvSpPr>
            <p:cNvPr id="19" name="직사각형 18">
              <a:extLst>
                <a:ext uri="{FF2B5EF4-FFF2-40B4-BE49-F238E27FC236}">
                  <a16:creationId xmlns:a16="http://schemas.microsoft.com/office/drawing/2014/main" id="{4A5D98F9-290F-4540-B914-BC74E671EECD}"/>
                </a:ext>
              </a:extLst>
            </p:cNvPr>
            <p:cNvSpPr/>
            <p:nvPr/>
          </p:nvSpPr>
          <p:spPr>
            <a:xfrm rot="509424">
              <a:off x="2921604" y="6672839"/>
              <a:ext cx="689534" cy="248315"/>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 dirty="0">
                  <a:solidFill>
                    <a:schemeClr val="tx1"/>
                  </a:solidFill>
                </a:rPr>
                <a:t>La teoría de la evolución</a:t>
              </a:r>
            </a:p>
          </p:txBody>
        </p:sp>
        <p:sp>
          <p:nvSpPr>
            <p:cNvPr id="20" name="직사각형 19">
              <a:extLst>
                <a:ext uri="{FF2B5EF4-FFF2-40B4-BE49-F238E27FC236}">
                  <a16:creationId xmlns:a16="http://schemas.microsoft.com/office/drawing/2014/main" id="{340F6A4D-4698-4C9C-A3E7-4074F30D0AC6}"/>
                </a:ext>
              </a:extLst>
            </p:cNvPr>
            <p:cNvSpPr/>
            <p:nvPr/>
          </p:nvSpPr>
          <p:spPr>
            <a:xfrm rot="19882493">
              <a:off x="1630505" y="6589092"/>
              <a:ext cx="432638" cy="106751"/>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 dirty="0">
                  <a:solidFill>
                    <a:schemeClr val="tx1"/>
                  </a:solidFill>
                </a:rPr>
                <a:t>La teoría de la evolución</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p:nvPr/>
        </p:nvSpPr>
        <p:spPr>
          <a:xfrm>
            <a:off x="1576679" y="762088"/>
            <a:ext cx="3671315" cy="786383"/>
          </a:xfrm>
          <a:custGeom>
            <a:avLst/>
            <a:gdLst/>
            <a:ahLst/>
            <a:cxnLst/>
            <a:rect l="l" t="t" r="r" b="b"/>
            <a:pathLst>
              <a:path w="3671315" h="786383">
                <a:moveTo>
                  <a:pt x="0" y="0"/>
                </a:moveTo>
                <a:lnTo>
                  <a:pt x="0" y="786383"/>
                </a:lnTo>
                <a:lnTo>
                  <a:pt x="3671315" y="786383"/>
                </a:lnTo>
                <a:lnTo>
                  <a:pt x="3671315" y="0"/>
                </a:lnTo>
                <a:lnTo>
                  <a:pt x="0" y="0"/>
                </a:lnTo>
                <a:close/>
              </a:path>
            </a:pathLst>
          </a:custGeom>
          <a:solidFill>
            <a:srgbClr val="B8BABC">
              <a:alpha val="69999"/>
            </a:srgbClr>
          </a:solidFill>
        </p:spPr>
        <p:txBody>
          <a:bodyPr wrap="square" lIns="0" tIns="0" rIns="0" bIns="0" rtlCol="0">
            <a:noAutofit/>
          </a:bodyPr>
          <a:lstStyle/>
          <a:p>
            <a:endParaRPr/>
          </a:p>
        </p:txBody>
      </p:sp>
      <p:sp>
        <p:nvSpPr>
          <p:cNvPr id="20" name="object 20"/>
          <p:cNvSpPr/>
          <p:nvPr/>
        </p:nvSpPr>
        <p:spPr>
          <a:xfrm>
            <a:off x="251993" y="0"/>
            <a:ext cx="5211013" cy="8207997"/>
          </a:xfrm>
          <a:custGeom>
            <a:avLst/>
            <a:gdLst/>
            <a:ahLst/>
            <a:cxnLst/>
            <a:rect l="l" t="t" r="r" b="b"/>
            <a:pathLst>
              <a:path w="5211013" h="8207997">
                <a:moveTo>
                  <a:pt x="0" y="8207997"/>
                </a:moveTo>
                <a:lnTo>
                  <a:pt x="5211013" y="8207997"/>
                </a:lnTo>
                <a:lnTo>
                  <a:pt x="5211013" y="0"/>
                </a:lnTo>
                <a:lnTo>
                  <a:pt x="0" y="0"/>
                </a:lnTo>
                <a:lnTo>
                  <a:pt x="0" y="8207997"/>
                </a:lnTo>
                <a:close/>
              </a:path>
            </a:pathLst>
          </a:custGeom>
          <a:solidFill>
            <a:srgbClr val="C7E9FA"/>
          </a:solidFill>
        </p:spPr>
        <p:txBody>
          <a:bodyPr wrap="square" lIns="0" tIns="0" rIns="0" bIns="0" rtlCol="0">
            <a:noAutofit/>
          </a:bodyPr>
          <a:lstStyle/>
          <a:p>
            <a:endParaRPr/>
          </a:p>
        </p:txBody>
      </p:sp>
      <p:sp>
        <p:nvSpPr>
          <p:cNvPr id="9" name="object 9"/>
          <p:cNvSpPr/>
          <p:nvPr/>
        </p:nvSpPr>
        <p:spPr>
          <a:xfrm>
            <a:off x="491300"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0" name="object 10"/>
          <p:cNvSpPr/>
          <p:nvPr/>
        </p:nvSpPr>
        <p:spPr>
          <a:xfrm>
            <a:off x="5213694"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5213694"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542100"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42100"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644474" y="910526"/>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1572822" y="762421"/>
            <a:ext cx="3573246" cy="697191"/>
          </a:xfrm>
          <a:custGeom>
            <a:avLst/>
            <a:gdLst/>
            <a:ahLst/>
            <a:cxnLst/>
            <a:rect l="l" t="t" r="r" b="b"/>
            <a:pathLst>
              <a:path w="3573246" h="697191">
                <a:moveTo>
                  <a:pt x="166243" y="444106"/>
                </a:moveTo>
                <a:lnTo>
                  <a:pt x="166243" y="617435"/>
                </a:lnTo>
                <a:lnTo>
                  <a:pt x="167562" y="631960"/>
                </a:lnTo>
                <a:lnTo>
                  <a:pt x="185474" y="669379"/>
                </a:lnTo>
                <a:lnTo>
                  <a:pt x="219392" y="692646"/>
                </a:lnTo>
                <a:lnTo>
                  <a:pt x="245999" y="697191"/>
                </a:lnTo>
                <a:lnTo>
                  <a:pt x="3493477" y="697191"/>
                </a:lnTo>
                <a:lnTo>
                  <a:pt x="3534209" y="686027"/>
                </a:lnTo>
                <a:lnTo>
                  <a:pt x="3562901" y="656747"/>
                </a:lnTo>
                <a:lnTo>
                  <a:pt x="3573246" y="617435"/>
                </a:lnTo>
                <a:lnTo>
                  <a:pt x="3573246" y="79756"/>
                </a:lnTo>
                <a:lnTo>
                  <a:pt x="3562078" y="39027"/>
                </a:lnTo>
                <a:lnTo>
                  <a:pt x="3532792" y="10341"/>
                </a:lnTo>
                <a:lnTo>
                  <a:pt x="3493477" y="0"/>
                </a:lnTo>
                <a:lnTo>
                  <a:pt x="245999" y="0"/>
                </a:lnTo>
                <a:lnTo>
                  <a:pt x="205273" y="11166"/>
                </a:lnTo>
                <a:lnTo>
                  <a:pt x="176584" y="40449"/>
                </a:lnTo>
                <a:lnTo>
                  <a:pt x="166243" y="79756"/>
                </a:lnTo>
                <a:lnTo>
                  <a:pt x="166243" y="319836"/>
                </a:lnTo>
                <a:lnTo>
                  <a:pt x="161657" y="332299"/>
                </a:lnTo>
                <a:lnTo>
                  <a:pt x="157424" y="343059"/>
                </a:lnTo>
                <a:lnTo>
                  <a:pt x="153252" y="352186"/>
                </a:lnTo>
                <a:lnTo>
                  <a:pt x="148848" y="359749"/>
                </a:lnTo>
                <a:lnTo>
                  <a:pt x="143921" y="365817"/>
                </a:lnTo>
                <a:lnTo>
                  <a:pt x="138176" y="370461"/>
                </a:lnTo>
                <a:lnTo>
                  <a:pt x="131322" y="373749"/>
                </a:lnTo>
                <a:lnTo>
                  <a:pt x="123066" y="375751"/>
                </a:lnTo>
                <a:lnTo>
                  <a:pt x="113116" y="376536"/>
                </a:lnTo>
                <a:lnTo>
                  <a:pt x="101179" y="376175"/>
                </a:lnTo>
                <a:lnTo>
                  <a:pt x="86963" y="374735"/>
                </a:lnTo>
                <a:lnTo>
                  <a:pt x="70175" y="372287"/>
                </a:lnTo>
                <a:lnTo>
                  <a:pt x="50523" y="368901"/>
                </a:lnTo>
                <a:lnTo>
                  <a:pt x="27714" y="364645"/>
                </a:lnTo>
                <a:lnTo>
                  <a:pt x="1456" y="359590"/>
                </a:lnTo>
                <a:lnTo>
                  <a:pt x="0" y="359308"/>
                </a:lnTo>
                <a:lnTo>
                  <a:pt x="18862" y="376395"/>
                </a:lnTo>
                <a:lnTo>
                  <a:pt x="35380" y="391247"/>
                </a:lnTo>
                <a:lnTo>
                  <a:pt x="49827" y="404003"/>
                </a:lnTo>
                <a:lnTo>
                  <a:pt x="62480" y="414804"/>
                </a:lnTo>
                <a:lnTo>
                  <a:pt x="73613" y="423791"/>
                </a:lnTo>
                <a:lnTo>
                  <a:pt x="83501" y="431103"/>
                </a:lnTo>
                <a:lnTo>
                  <a:pt x="92420" y="436880"/>
                </a:lnTo>
                <a:lnTo>
                  <a:pt x="100643" y="441264"/>
                </a:lnTo>
                <a:lnTo>
                  <a:pt x="108447" y="444394"/>
                </a:lnTo>
                <a:lnTo>
                  <a:pt x="116107" y="446411"/>
                </a:lnTo>
                <a:lnTo>
                  <a:pt x="123897" y="447455"/>
                </a:lnTo>
                <a:lnTo>
                  <a:pt x="132092" y="447666"/>
                </a:lnTo>
                <a:lnTo>
                  <a:pt x="140968" y="447184"/>
                </a:lnTo>
                <a:lnTo>
                  <a:pt x="150800" y="446151"/>
                </a:lnTo>
                <a:lnTo>
                  <a:pt x="161862" y="444706"/>
                </a:lnTo>
                <a:lnTo>
                  <a:pt x="166243" y="444106"/>
                </a:lnTo>
                <a:close/>
              </a:path>
            </a:pathLst>
          </a:custGeom>
          <a:solidFill>
            <a:srgbClr val="FDFDFD"/>
          </a:solidFill>
        </p:spPr>
        <p:txBody>
          <a:bodyPr wrap="square" lIns="0" tIns="0" rIns="0" bIns="0" rtlCol="0">
            <a:noAutofit/>
          </a:bodyPr>
          <a:lstStyle/>
          <a:p>
            <a:endParaRPr/>
          </a:p>
        </p:txBody>
      </p:sp>
      <p:sp>
        <p:nvSpPr>
          <p:cNvPr id="17" name="object 17"/>
          <p:cNvSpPr/>
          <p:nvPr/>
        </p:nvSpPr>
        <p:spPr>
          <a:xfrm>
            <a:off x="1572822" y="762421"/>
            <a:ext cx="3573246" cy="697191"/>
          </a:xfrm>
          <a:custGeom>
            <a:avLst/>
            <a:gdLst/>
            <a:ahLst/>
            <a:cxnLst/>
            <a:rect l="l" t="t" r="r" b="b"/>
            <a:pathLst>
              <a:path w="3573246" h="697191">
                <a:moveTo>
                  <a:pt x="166243" y="444106"/>
                </a:moveTo>
                <a:lnTo>
                  <a:pt x="166243" y="617435"/>
                </a:lnTo>
                <a:lnTo>
                  <a:pt x="167562" y="631960"/>
                </a:lnTo>
                <a:lnTo>
                  <a:pt x="185474" y="669379"/>
                </a:lnTo>
                <a:lnTo>
                  <a:pt x="219392" y="692646"/>
                </a:lnTo>
                <a:lnTo>
                  <a:pt x="245999" y="697191"/>
                </a:lnTo>
                <a:lnTo>
                  <a:pt x="3493477" y="697191"/>
                </a:lnTo>
                <a:lnTo>
                  <a:pt x="3534209" y="686027"/>
                </a:lnTo>
                <a:lnTo>
                  <a:pt x="3562901" y="656747"/>
                </a:lnTo>
                <a:lnTo>
                  <a:pt x="3573246" y="617435"/>
                </a:lnTo>
                <a:lnTo>
                  <a:pt x="3573246" y="79756"/>
                </a:lnTo>
                <a:lnTo>
                  <a:pt x="3562078" y="39027"/>
                </a:lnTo>
                <a:lnTo>
                  <a:pt x="3532792" y="10341"/>
                </a:lnTo>
                <a:lnTo>
                  <a:pt x="3493477" y="0"/>
                </a:lnTo>
                <a:lnTo>
                  <a:pt x="245999" y="0"/>
                </a:lnTo>
                <a:lnTo>
                  <a:pt x="205273" y="11166"/>
                </a:lnTo>
                <a:lnTo>
                  <a:pt x="176584" y="40449"/>
                </a:lnTo>
                <a:lnTo>
                  <a:pt x="166243" y="79756"/>
                </a:lnTo>
                <a:lnTo>
                  <a:pt x="166243" y="319836"/>
                </a:lnTo>
                <a:lnTo>
                  <a:pt x="161657" y="332299"/>
                </a:lnTo>
                <a:lnTo>
                  <a:pt x="157424" y="343059"/>
                </a:lnTo>
                <a:lnTo>
                  <a:pt x="153252" y="352186"/>
                </a:lnTo>
                <a:lnTo>
                  <a:pt x="148848" y="359749"/>
                </a:lnTo>
                <a:lnTo>
                  <a:pt x="143921" y="365817"/>
                </a:lnTo>
                <a:lnTo>
                  <a:pt x="138176" y="370461"/>
                </a:lnTo>
                <a:lnTo>
                  <a:pt x="131322" y="373749"/>
                </a:lnTo>
                <a:lnTo>
                  <a:pt x="123066" y="375751"/>
                </a:lnTo>
                <a:lnTo>
                  <a:pt x="113116" y="376536"/>
                </a:lnTo>
                <a:lnTo>
                  <a:pt x="101179" y="376175"/>
                </a:lnTo>
                <a:lnTo>
                  <a:pt x="86963" y="374735"/>
                </a:lnTo>
                <a:lnTo>
                  <a:pt x="70175" y="372287"/>
                </a:lnTo>
                <a:lnTo>
                  <a:pt x="50523" y="368901"/>
                </a:lnTo>
                <a:lnTo>
                  <a:pt x="27714" y="364645"/>
                </a:lnTo>
                <a:lnTo>
                  <a:pt x="1456" y="359590"/>
                </a:lnTo>
                <a:lnTo>
                  <a:pt x="0" y="359308"/>
                </a:lnTo>
                <a:lnTo>
                  <a:pt x="18862" y="376395"/>
                </a:lnTo>
                <a:lnTo>
                  <a:pt x="35380" y="391247"/>
                </a:lnTo>
                <a:lnTo>
                  <a:pt x="49827" y="404003"/>
                </a:lnTo>
                <a:lnTo>
                  <a:pt x="62480" y="414804"/>
                </a:lnTo>
                <a:lnTo>
                  <a:pt x="73613" y="423791"/>
                </a:lnTo>
                <a:lnTo>
                  <a:pt x="83501" y="431103"/>
                </a:lnTo>
                <a:lnTo>
                  <a:pt x="92420" y="436880"/>
                </a:lnTo>
                <a:lnTo>
                  <a:pt x="100643" y="441264"/>
                </a:lnTo>
                <a:lnTo>
                  <a:pt x="108447" y="444394"/>
                </a:lnTo>
                <a:lnTo>
                  <a:pt x="116107" y="446411"/>
                </a:lnTo>
                <a:lnTo>
                  <a:pt x="123897" y="447455"/>
                </a:lnTo>
                <a:lnTo>
                  <a:pt x="132092" y="447666"/>
                </a:lnTo>
                <a:lnTo>
                  <a:pt x="140968" y="447184"/>
                </a:lnTo>
                <a:lnTo>
                  <a:pt x="150800" y="446151"/>
                </a:lnTo>
                <a:lnTo>
                  <a:pt x="161862" y="444706"/>
                </a:lnTo>
                <a:lnTo>
                  <a:pt x="166243" y="444106"/>
                </a:lnTo>
                <a:close/>
              </a:path>
            </a:pathLst>
          </a:custGeom>
          <a:ln w="12699">
            <a:solidFill>
              <a:srgbClr val="96989A"/>
            </a:solidFill>
          </a:ln>
        </p:spPr>
        <p:txBody>
          <a:bodyPr wrap="square" lIns="0" tIns="0" rIns="0" bIns="0" rtlCol="0">
            <a:noAutofit/>
          </a:bodyPr>
          <a:lstStyle/>
          <a:p>
            <a:endParaRPr/>
          </a:p>
        </p:txBody>
      </p:sp>
      <p:sp>
        <p:nvSpPr>
          <p:cNvPr id="18" name="object 18"/>
          <p:cNvSpPr/>
          <p:nvPr/>
        </p:nvSpPr>
        <p:spPr>
          <a:xfrm>
            <a:off x="5463006" y="0"/>
            <a:ext cx="225005" cy="8207997"/>
          </a:xfrm>
          <a:custGeom>
            <a:avLst/>
            <a:gdLst/>
            <a:ahLst/>
            <a:cxnLst/>
            <a:rect l="l" t="t" r="r" b="b"/>
            <a:pathLst>
              <a:path w="225005" h="8207997">
                <a:moveTo>
                  <a:pt x="224993" y="0"/>
                </a:moveTo>
                <a:lnTo>
                  <a:pt x="0" y="0"/>
                </a:lnTo>
                <a:lnTo>
                  <a:pt x="0" y="8207997"/>
                </a:lnTo>
                <a:lnTo>
                  <a:pt x="224993" y="8207997"/>
                </a:lnTo>
                <a:lnTo>
                  <a:pt x="224993" y="0"/>
                </a:lnTo>
                <a:close/>
              </a:path>
            </a:pathLst>
          </a:custGeom>
          <a:solidFill>
            <a:srgbClr val="71CFF5"/>
          </a:solidFill>
        </p:spPr>
        <p:txBody>
          <a:bodyPr wrap="square" lIns="0" tIns="0" rIns="0" bIns="0" rtlCol="0">
            <a:noAutofit/>
          </a:bodyPr>
          <a:lstStyle/>
          <a:p>
            <a:endParaRPr/>
          </a:p>
        </p:txBody>
      </p:sp>
      <p:sp>
        <p:nvSpPr>
          <p:cNvPr id="19" name="object 19"/>
          <p:cNvSpPr/>
          <p:nvPr/>
        </p:nvSpPr>
        <p:spPr>
          <a:xfrm>
            <a:off x="509825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8" name="object 8"/>
          <p:cNvSpPr/>
          <p:nvPr/>
        </p:nvSpPr>
        <p:spPr>
          <a:xfrm>
            <a:off x="0"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7" name="object 7"/>
          <p:cNvSpPr txBox="1"/>
          <p:nvPr/>
        </p:nvSpPr>
        <p:spPr>
          <a:xfrm>
            <a:off x="720262" y="2005125"/>
            <a:ext cx="4362364" cy="711314"/>
          </a:xfrm>
          <a:prstGeom prst="rect">
            <a:avLst/>
          </a:prstGeom>
        </p:spPr>
        <p:txBody>
          <a:bodyPr wrap="square" lIns="0" tIns="6604" rIns="0" bIns="0" rtlCol="0">
            <a:noAutofit/>
          </a:bodyPr>
          <a:lstStyle/>
          <a:p>
            <a:pPr indent="120650" algn="just"/>
            <a:r>
              <a:rPr lang="es-ES" sz="900" dirty="0">
                <a:solidFill>
                  <a:srgbClr val="363435"/>
                </a:solidFill>
                <a:latin typeface="Malgun Gothic"/>
                <a:cs typeface="Malgun Gothic"/>
              </a:rPr>
              <a:t>Originalmente, no había capítulos o versículos que dividieran la Biblia. Los capítulos y versículos están diseñados para localizar las citas bíblicas con exactitud. En primer lugar, el capítulo fue dividido por una persona llamada ‘Steffen Langton’ en 1227, y el versículo fue dividido por una impresora en París en 1551 y 1555. Los capítulos y versículos han sido adoptados y utilizados hasta el día de hoy.</a:t>
            </a:r>
          </a:p>
        </p:txBody>
      </p:sp>
      <p:sp>
        <p:nvSpPr>
          <p:cNvPr id="6" name="object 6"/>
          <p:cNvSpPr txBox="1"/>
          <p:nvPr/>
        </p:nvSpPr>
        <p:spPr>
          <a:xfrm>
            <a:off x="720262" y="2957701"/>
            <a:ext cx="4362353" cy="520776"/>
          </a:xfrm>
          <a:prstGeom prst="rect">
            <a:avLst/>
          </a:prstGeom>
        </p:spPr>
        <p:txBody>
          <a:bodyPr wrap="square" lIns="0" tIns="6604" rIns="0" bIns="0" rtlCol="0" anchor="ctr">
            <a:noAutofit/>
          </a:bodyPr>
          <a:lstStyle/>
          <a:p>
            <a:pPr indent="120650" algn="just"/>
            <a:r>
              <a:rPr lang="es-ES" sz="900" dirty="0">
                <a:solidFill>
                  <a:srgbClr val="363435"/>
                </a:solidFill>
                <a:latin typeface="Malgun Gothic"/>
                <a:cs typeface="Malgun Gothic"/>
              </a:rPr>
              <a:t>Si no hubiera división en capítulos y versículos, sería incómodo. Aunque la división en capítulos y versículos ocasionalmente sea forzada o inapropiada, no hay ningún problema en leer la Biblia y comprender la verdad.</a:t>
            </a:r>
          </a:p>
        </p:txBody>
      </p:sp>
      <p:sp>
        <p:nvSpPr>
          <p:cNvPr id="5" name="object 5"/>
          <p:cNvSpPr txBox="1"/>
          <p:nvPr/>
        </p:nvSpPr>
        <p:spPr>
          <a:xfrm>
            <a:off x="720262" y="3719739"/>
            <a:ext cx="4368079" cy="330238"/>
          </a:xfrm>
          <a:prstGeom prst="rect">
            <a:avLst/>
          </a:prstGeom>
        </p:spPr>
        <p:txBody>
          <a:bodyPr wrap="square" lIns="0" tIns="6604" rIns="0" bIns="0" rtlCol="0">
            <a:noAutofit/>
          </a:bodyPr>
          <a:lstStyle/>
          <a:p>
            <a:pPr indent="120650" algn="just"/>
            <a:r>
              <a:rPr lang="es-ES" sz="900" dirty="0">
                <a:solidFill>
                  <a:srgbClr val="363435"/>
                </a:solidFill>
                <a:latin typeface="Malgun Gothic"/>
                <a:cs typeface="Malgun Gothic"/>
              </a:rPr>
              <a:t>Por lo tanto, la división entre capítulos y versículos no podemos decir que es por la inspiración del Espíritu Santo, pero se puede ver que hubo la ayuda de Dios.</a:t>
            </a:r>
          </a:p>
        </p:txBody>
      </p:sp>
      <p:sp>
        <p:nvSpPr>
          <p:cNvPr id="4" name="object 4"/>
          <p:cNvSpPr txBox="1"/>
          <p:nvPr/>
        </p:nvSpPr>
        <p:spPr>
          <a:xfrm>
            <a:off x="5183450"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69</a:t>
            </a:r>
            <a:endParaRPr sz="1000">
              <a:latin typeface="Times New Roman"/>
              <a:cs typeface="Times New Roman"/>
            </a:endParaRPr>
          </a:p>
        </p:txBody>
      </p:sp>
      <p:sp>
        <p:nvSpPr>
          <p:cNvPr id="2" name="object 2"/>
          <p:cNvSpPr txBox="1"/>
          <p:nvPr/>
        </p:nvSpPr>
        <p:spPr>
          <a:xfrm>
            <a:off x="1468965" y="755650"/>
            <a:ext cx="4020341" cy="786384"/>
          </a:xfrm>
          <a:prstGeom prst="rect">
            <a:avLst/>
          </a:prstGeom>
        </p:spPr>
        <p:txBody>
          <a:bodyPr wrap="square" lIns="0" tIns="2439" rIns="0" bIns="0" rtlCol="0">
            <a:noAutofit/>
          </a:bodyPr>
          <a:lstStyle/>
          <a:p>
            <a:pPr algn="just"/>
            <a:endParaRPr sz="1000" dirty="0">
              <a:latin typeface="Malgun Gothic" panose="020B0503020000020004" pitchFamily="34" charset="-127"/>
              <a:ea typeface="Malgun Gothic" panose="020B0503020000020004" pitchFamily="34" charset="-127"/>
              <a:cs typeface="Times New Roman" panose="02020603050405020304" pitchFamily="18" charset="0"/>
            </a:endParaRPr>
          </a:p>
          <a:p>
            <a:pPr marL="368396" marR="410626" algn="just">
              <a:spcBef>
                <a:spcPts val="70"/>
              </a:spcBef>
            </a:pPr>
            <a:r>
              <a:rPr lang="es-ES" sz="1000" dirty="0">
                <a:solidFill>
                  <a:srgbClr val="00AFEE"/>
                </a:solidFill>
                <a:latin typeface="Malgun Gothic" panose="020B0503020000020004" pitchFamily="34" charset="-127"/>
                <a:ea typeface="Malgun Gothic" panose="020B0503020000020004" pitchFamily="34" charset="-127"/>
                <a:cs typeface="Times New Roman" panose="02020603050405020304" pitchFamily="18" charset="0"/>
              </a:rPr>
              <a:t>¿Cómo surgieron los capítulos y versículos de la Biblia? ¿Es esto también la inspiración del Espíritu Santo?</a:t>
            </a:r>
          </a:p>
        </p:txBody>
      </p:sp>
      <p:sp>
        <p:nvSpPr>
          <p:cNvPr id="21" name="object 3">
            <a:extLst>
              <a:ext uri="{FF2B5EF4-FFF2-40B4-BE49-F238E27FC236}">
                <a16:creationId xmlns:a16="http://schemas.microsoft.com/office/drawing/2014/main" id="{9A54A414-1131-4A7C-B53D-477996FF250D}"/>
              </a:ext>
            </a:extLst>
          </p:cNvPr>
          <p:cNvSpPr txBox="1"/>
          <p:nvPr/>
        </p:nvSpPr>
        <p:spPr>
          <a:xfrm rot="21060000">
            <a:off x="581049" y="56389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TotalTime>
  <Words>1328</Words>
  <Application>Microsoft Office PowerPoint</Application>
  <PresentationFormat>사용자 지정</PresentationFormat>
  <Paragraphs>78</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NanumBarunGothic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36</cp:revision>
  <dcterms:modified xsi:type="dcterms:W3CDTF">2022-02-28T13:28:37Z</dcterms:modified>
</cp:coreProperties>
</file>